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4" r:id="rId3"/>
    <p:sldId id="298" r:id="rId4"/>
    <p:sldId id="287" r:id="rId5"/>
    <p:sldId id="299" r:id="rId6"/>
    <p:sldId id="300" r:id="rId7"/>
    <p:sldId id="303" r:id="rId8"/>
    <p:sldId id="301" r:id="rId9"/>
    <p:sldId id="302" r:id="rId10"/>
    <p:sldId id="309" r:id="rId11"/>
    <p:sldId id="304" r:id="rId12"/>
    <p:sldId id="305" r:id="rId13"/>
    <p:sldId id="310" r:id="rId14"/>
    <p:sldId id="311" r:id="rId15"/>
    <p:sldId id="306" r:id="rId16"/>
    <p:sldId id="312" r:id="rId17"/>
    <p:sldId id="307" r:id="rId18"/>
    <p:sldId id="308" r:id="rId19"/>
    <p:sldId id="313" r:id="rId20"/>
    <p:sldId id="297" r:id="rId21"/>
    <p:sldId id="292" r:id="rId22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>
        <p:scale>
          <a:sx n="75" d="100"/>
          <a:sy n="75" d="100"/>
        </p:scale>
        <p:origin x="-108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34CB-0070-403E-B2DF-C1FF4A9B82DD}" type="datetimeFigureOut">
              <a:rPr lang="es-ES" smtClean="0"/>
              <a:t>07/01/2019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70F46-35CE-4F6A-9321-FBBD69DC45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11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07/01/2019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07/01/2019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07/01/2019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0322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90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euskadi.eus/contenidos/informacion/cevime_infac_2018/es_def/INFAC_Vol_26_8_dolor%20neuropatico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FÁRMACOS EN DOLOR NEUROPÁTICO:</a:t>
            </a:r>
            <a:br>
              <a:rPr lang="es-ES_tradnl" dirty="0" smtClean="0"/>
            </a:br>
            <a:r>
              <a:rPr lang="es-ES_tradnl" dirty="0" smtClean="0"/>
              <a:t>PUESTA AL DÍA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26, nº 8 - 2018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s-ES" sz="3600" dirty="0" smtClean="0"/>
              <a:t>GABAPENTINOIDES EN LUMBALGIA CRÓNICA</a:t>
            </a:r>
            <a:endParaRPr lang="es-ES" sz="36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1383184"/>
            <a:ext cx="8280920" cy="489364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RS*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que evalúan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la eficacia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los </a:t>
            </a:r>
            <a:r>
              <a:rPr lang="es-E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Gabapentinoides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en dolor lumbar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 o sin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radiculopatía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 RS concluyen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que la evidencia de su eficacia es limitada o insuficiente para apoyar su uso en esta indicación.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La 3ª RS concluye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que hay evidencia de calidad moderada/alta de que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son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ineficaces en el tratamiento de esta patología.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Sí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hay evidencia de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mayor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riesgo de efectos adversos, en especial en combinación con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Generalmente se asume que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el dolor en la extremidad inferior indica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DN.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Sin embargo, en la mayoría de los casos el dolor es inespecífico e inconsistente con dolor radicular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, y sólo una </a:t>
            </a:r>
            <a:r>
              <a:rPr lang="es-E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radiculopatía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dolorosa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con signos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sensoriales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cumpliría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criterios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DN.</a:t>
            </a: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Shanthanna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H et al.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PLoS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Med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 2017;14: e1002369. </a:t>
            </a:r>
          </a:p>
          <a:p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Chou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R et al. Ann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Intern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Med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 2017;166:480-492. doi:10.7326/M16-2458</a:t>
            </a:r>
          </a:p>
          <a:p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Enke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O et al. CMAJ. 2018;190:E786-93.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doi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: 10.1503/cmaj.171333</a:t>
            </a:r>
          </a:p>
        </p:txBody>
      </p:sp>
    </p:spTree>
    <p:extLst>
      <p:ext uri="{BB962C8B-B14F-4D97-AF65-F5344CB8AC3E}">
        <p14:creationId xmlns:p14="http://schemas.microsoft.com/office/powerpoint/2010/main" val="14075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23528" y="0"/>
            <a:ext cx="8435280" cy="936104"/>
          </a:xfrm>
        </p:spPr>
        <p:txBody>
          <a:bodyPr/>
          <a:lstStyle/>
          <a:p>
            <a:r>
              <a:rPr lang="es-ES" sz="3600" cap="all" dirty="0" smtClean="0"/>
              <a:t>OPIOIDES: ¿CUÁL ES SU PAPEL?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88504" y="841027"/>
            <a:ext cx="8747992" cy="553997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n-lt"/>
              </a:rPr>
              <a:t>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TRAMADOL</a:t>
            </a:r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agonista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opioide débil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, inhibe la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recaptación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de serotonina y noradrenalina. </a:t>
            </a:r>
            <a:endParaRPr lang="es-E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NeuPSIG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evidencia de calidad moderada sobre su eficacia en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DN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, pero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menor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tolerabilidad y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seguridad. Recomendación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débil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2ª línea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tratamiento.</a:t>
            </a:r>
          </a:p>
          <a:p>
            <a:pPr marL="171450" indent="-171450">
              <a:buClr>
                <a:schemeClr val="accent1"/>
              </a:buClr>
              <a:buFont typeface="Arial" pitchFamily="34" charset="0"/>
              <a:buChar char="•"/>
            </a:pPr>
            <a:endParaRPr lang="es-ES" sz="1000" b="1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OPIOIDES MAYORES (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morfina y </a:t>
            </a:r>
            <a:r>
              <a:rPr lang="es-E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oxicodona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s-ES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Clr>
                <a:schemeClr val="accent1"/>
              </a:buClr>
              <a:buFont typeface="Arial" pitchFamily="34" charset="0"/>
              <a:buChar char="•"/>
            </a:pPr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NeuPSIG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(recomendación débil):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3ª línea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de tratamiento, principalmente debido a sus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problemas de seguridad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E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Guía NICE DN: no 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utilizar la morfina fuera del ámbito </a:t>
            </a:r>
            <a:r>
              <a:rPr lang="es-E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especializado. 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En general,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utilizar 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sólo en pacientes que no responden a otros tratamientos, y siguiendo una serie de recomendaciones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Evaluar el riesgo de abuso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rueba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terapéutica” (4 semanas-3 meses) y continuar sólo si hay mejoría en </a:t>
            </a:r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dolor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funcionalidad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Utilizar la mínima dosis eficaz, intentando no superar los 90 mg equivalentes de morfina.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Reevaluar periódicamente y retirar si </a:t>
            </a:r>
            <a:r>
              <a:rPr lang="es-E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balance beneficio/riesgo desfavorable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2000" b="1" dirty="0" smtClean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Opioides: evidencia insuficiente de beneficios a largo plazo, y evidencia creciente de los riesgos de abuso, dependencia y sobredosis.</a:t>
            </a:r>
          </a:p>
        </p:txBody>
      </p:sp>
    </p:spTree>
    <p:extLst>
      <p:ext uri="{BB962C8B-B14F-4D97-AF65-F5344CB8AC3E}">
        <p14:creationId xmlns:p14="http://schemas.microsoft.com/office/powerpoint/2010/main" val="42143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96144" y="62136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PARCHES DE LIDOCAÍNA (I)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b="1" dirty="0" smtClean="0"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972220"/>
            <a:ext cx="8568952" cy="47089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ndicación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aprobada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alivio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del dolor en la neuralgia </a:t>
            </a:r>
            <a:r>
              <a:rPr lang="es-E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postherpética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Amplia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utilización en indicaciones no autorizadas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off-</a:t>
            </a:r>
            <a:r>
              <a:rPr lang="es-ES" sz="20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label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           Visado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inspección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su financiación (1 de noviembre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ecanismo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acción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doble: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acción farmacológica de la lidocaína difundida y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acción mecánica del apósito de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hidrogel.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Evidencias sobre su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eficacia (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RS Cochrane y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metaanálisis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NeuPSIG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baja calidad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Tratamiento de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segunda línea,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 dolor </a:t>
            </a:r>
            <a:r>
              <a:rPr lang="es-E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neuropático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periférico localizado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, considerando, por una parte, la debilidad de la evidencia y el escaso tamaño de su efecto y, por otra, su mejor tolerabilidad y las preferencias de los pacientes.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7092280" y="1726208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10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96144" y="62136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PARCHES DE LIDOCAÍNA (II)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b="1" dirty="0" smtClean="0"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972220"/>
            <a:ext cx="8568952" cy="486287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SEGURIDAD</a:t>
            </a:r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 general son bien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tolerados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Efectos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adversos más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frecuentes: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reacciones en la zona de aplicación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Poco probables reacciones sistémicas (absorción muy baja)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tilizar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con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precaución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pacientes:</a:t>
            </a:r>
          </a:p>
          <a:p>
            <a:pPr lvl="1"/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que reciben </a:t>
            </a:r>
            <a:r>
              <a:rPr lang="es-E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antiarrítmicos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Clase I y otros anestésicos locales</a:t>
            </a:r>
          </a:p>
          <a:p>
            <a:pPr lvl="1"/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con insuficiencia cardíaca hepática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o renal grave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800100" lvl="1" indent="-342900">
              <a:buFontTx/>
              <a:buChar char="-"/>
            </a:pPr>
            <a:endParaRPr lang="es-E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se dispone de datos sobre su metabolismo en la piel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Uno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sus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metabolitos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genotóxico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y carcinógeno en ratas y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metabolitos secundarios son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mutagénicos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fabricante advierte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que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el tratamiento a largo plazo sólo está justificado si hay un beneficio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terapéutico</a:t>
            </a:r>
          </a:p>
        </p:txBody>
      </p:sp>
    </p:spTree>
    <p:extLst>
      <p:ext uri="{BB962C8B-B14F-4D97-AF65-F5344CB8AC3E}">
        <p14:creationId xmlns:p14="http://schemas.microsoft.com/office/powerpoint/2010/main" val="325363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96144" y="62136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PARCHES DE LIDOCAÍNA (III)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b="1" dirty="0" smtClean="0"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972220"/>
            <a:ext cx="8568952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RECOMENDACIONES PRÁCTICAS</a:t>
            </a:r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Al inicio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del tratamiento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detallar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 la historia clínica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la indicación y lugar de aplicación de los parches y evaluar la intensidad del dolor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poder evaluar posteriormente la respuesta al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tratamiento</a:t>
            </a:r>
            <a:endParaRPr lang="es-ES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Comprobar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que el paciente esté usando el apósito correctamente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(máximo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3 parches, que no se deben mantener más de 12 horas al día y con un intervalo posterior sin apósito de al menos 12 horas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la respuesta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tras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2-4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semanas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si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en 4 semanas no es efectivo se debe retirar el 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tratamiento.</a:t>
            </a:r>
          </a:p>
          <a:p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 el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parche ha aliviado el dolor,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intentar cada cierto tiempo periodos 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de 24 horas sin el </a:t>
            </a: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parche</a:t>
            </a: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con una protección física sin fármaco, para valorar la necesidad de continuar el tratamiento</a:t>
            </a:r>
            <a:endParaRPr lang="es-E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7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CAPSAICINA TÓPICA (I)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b="1" dirty="0" smtClean="0"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00708" y="1025972"/>
            <a:ext cx="866378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Alcaloide </a:t>
            </a:r>
            <a:r>
              <a:rPr lang="es-ES" sz="2000" dirty="0">
                <a:latin typeface="+mn-lt"/>
              </a:rPr>
              <a:t>que se obtiene de los pimientos chile picantes. </a:t>
            </a:r>
            <a:endParaRPr lang="es-ES" sz="2000" dirty="0" smtClean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Crema </a:t>
            </a:r>
            <a:r>
              <a:rPr lang="es-ES" sz="2000" dirty="0">
                <a:latin typeface="+mn-lt"/>
              </a:rPr>
              <a:t>a baja concentración (0,075%) </a:t>
            </a:r>
            <a:r>
              <a:rPr lang="es-ES" sz="2000" dirty="0" smtClean="0">
                <a:latin typeface="+mn-lt"/>
              </a:rPr>
              <a:t>o parches </a:t>
            </a:r>
            <a:r>
              <a:rPr lang="es-ES" sz="2000" dirty="0">
                <a:latin typeface="+mn-lt"/>
              </a:rPr>
              <a:t>a alta concentración (8%).  </a:t>
            </a:r>
            <a:r>
              <a:rPr lang="es-ES" sz="2000" dirty="0"/>
              <a:t> </a:t>
            </a:r>
            <a:endParaRPr lang="es-E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>
                <a:latin typeface="+mn-lt"/>
              </a:rPr>
              <a:t>Inicialmente causa un aumento de la sensibilidad de los </a:t>
            </a:r>
            <a:r>
              <a:rPr lang="es-ES" sz="1800" dirty="0" err="1">
                <a:latin typeface="+mn-lt"/>
              </a:rPr>
              <a:t>nociceptores</a:t>
            </a:r>
            <a:r>
              <a:rPr lang="es-ES" sz="1800" dirty="0">
                <a:latin typeface="+mn-lt"/>
              </a:rPr>
              <a:t>, seguido de una desensibilización persistente, con la aplicación repetida de la crema o tras </a:t>
            </a:r>
            <a:r>
              <a:rPr lang="es-ES" sz="1800" dirty="0" smtClean="0">
                <a:latin typeface="+mn-lt"/>
              </a:rPr>
              <a:t>aplicación </a:t>
            </a:r>
            <a:r>
              <a:rPr lang="es-ES" sz="1800" dirty="0">
                <a:latin typeface="+mn-lt"/>
              </a:rPr>
              <a:t>única del parche a alta concentración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000" b="1" dirty="0" smtClean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Crema </a:t>
            </a:r>
            <a:r>
              <a:rPr lang="es-ES" sz="2000" b="1" dirty="0">
                <a:latin typeface="+mn-lt"/>
              </a:rPr>
              <a:t>de</a:t>
            </a:r>
            <a:r>
              <a:rPr lang="es-ES" sz="2000" dirty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capsaicina</a:t>
            </a:r>
            <a:r>
              <a:rPr lang="es-ES" sz="2000" dirty="0">
                <a:latin typeface="+mn-lt"/>
              </a:rPr>
              <a:t> </a:t>
            </a:r>
            <a:r>
              <a:rPr lang="es-ES" sz="2000" b="1" dirty="0" smtClean="0">
                <a:latin typeface="+mn-lt"/>
              </a:rPr>
              <a:t>al 0,075%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Evidencia  discrepante                </a:t>
            </a:r>
            <a:r>
              <a:rPr lang="es-ES" sz="2000" b="1" dirty="0" smtClean="0">
                <a:latin typeface="+mn-lt"/>
              </a:rPr>
              <a:t>recomendación </a:t>
            </a:r>
            <a:r>
              <a:rPr lang="es-ES" sz="2000" b="1" dirty="0">
                <a:latin typeface="+mn-lt"/>
              </a:rPr>
              <a:t>no </a:t>
            </a:r>
            <a:r>
              <a:rPr lang="es-ES" sz="2000" b="1" dirty="0" smtClean="0">
                <a:latin typeface="+mn-lt"/>
              </a:rPr>
              <a:t>concluyente </a:t>
            </a:r>
            <a:r>
              <a:rPr lang="es-ES" sz="2000" dirty="0" smtClean="0">
                <a:latin typeface="+mn-lt"/>
              </a:rPr>
              <a:t>(</a:t>
            </a:r>
            <a:r>
              <a:rPr lang="es-ES" sz="2000" dirty="0" err="1" smtClean="0">
                <a:latin typeface="+mn-lt"/>
              </a:rPr>
              <a:t>NeuPSIG</a:t>
            </a:r>
            <a:r>
              <a:rPr lang="es-ES" sz="2000" dirty="0" smtClean="0">
                <a:latin typeface="+mn-lt"/>
              </a:rPr>
              <a:t>). 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2000" u="sng" dirty="0" smtClean="0">
                <a:latin typeface="+mn-lt"/>
              </a:rPr>
              <a:t>Ventajas:</a:t>
            </a:r>
            <a:r>
              <a:rPr lang="es-ES" sz="2000" dirty="0" smtClean="0">
                <a:latin typeface="+mn-lt"/>
              </a:rPr>
              <a:t>  ausencia </a:t>
            </a:r>
            <a:r>
              <a:rPr lang="es-ES" sz="2000" dirty="0">
                <a:latin typeface="+mn-lt"/>
              </a:rPr>
              <a:t>de efectos secundarios sistémicos importantes, </a:t>
            </a:r>
            <a:r>
              <a:rPr lang="es-ES" sz="2000" dirty="0" smtClean="0">
                <a:latin typeface="+mn-lt"/>
              </a:rPr>
              <a:t>inexistencia </a:t>
            </a:r>
            <a:r>
              <a:rPr lang="es-ES" sz="2000" dirty="0">
                <a:latin typeface="+mn-lt"/>
              </a:rPr>
              <a:t>de interacciones </a:t>
            </a:r>
            <a:r>
              <a:rPr lang="es-ES" sz="2000" dirty="0" smtClean="0">
                <a:latin typeface="+mn-lt"/>
              </a:rPr>
              <a:t>medicamentosas, facilidad </a:t>
            </a:r>
            <a:r>
              <a:rPr lang="es-ES" sz="2000" dirty="0">
                <a:latin typeface="+mn-lt"/>
              </a:rPr>
              <a:t>de aplicación. </a:t>
            </a:r>
            <a:endParaRPr lang="es-ES" sz="20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2000" u="sng" dirty="0" smtClean="0">
                <a:latin typeface="+mn-lt"/>
              </a:rPr>
              <a:t>Limitaciones</a:t>
            </a:r>
            <a:r>
              <a:rPr lang="es-ES" sz="2000" dirty="0" smtClean="0">
                <a:latin typeface="+mn-lt"/>
              </a:rPr>
              <a:t>: efectos </a:t>
            </a:r>
            <a:r>
              <a:rPr lang="es-ES" sz="2000" dirty="0">
                <a:latin typeface="+mn-lt"/>
              </a:rPr>
              <a:t>adversos locales (quemazón, eritema, prurito, etc.), </a:t>
            </a:r>
            <a:r>
              <a:rPr lang="es-ES" sz="2000" dirty="0" smtClean="0">
                <a:latin typeface="+mn-lt"/>
              </a:rPr>
              <a:t>escasa efectividad</a:t>
            </a:r>
            <a:endParaRPr lang="es-ES" sz="2000" dirty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Algunos </a:t>
            </a:r>
            <a:r>
              <a:rPr lang="es-ES" sz="2000" dirty="0">
                <a:latin typeface="+mn-lt"/>
              </a:rPr>
              <a:t>autores consideran su uso en el </a:t>
            </a:r>
            <a:r>
              <a:rPr lang="es-ES" sz="2000" b="1" dirty="0">
                <a:latin typeface="+mn-lt"/>
              </a:rPr>
              <a:t>DN localizado cuando los tratamientos orales no son tolerados o no se quieren </a:t>
            </a:r>
            <a:r>
              <a:rPr lang="es-ES" sz="2000" b="1" dirty="0" smtClean="0">
                <a:latin typeface="+mn-lt"/>
              </a:rPr>
              <a:t>emplear</a:t>
            </a:r>
            <a:r>
              <a:rPr lang="es-ES" sz="2000" dirty="0" smtClean="0">
                <a:latin typeface="+mn-lt"/>
              </a:rPr>
              <a:t>. </a:t>
            </a:r>
            <a:endParaRPr lang="es-ES" sz="2000" dirty="0">
              <a:latin typeface="+mn-lt"/>
            </a:endParaRPr>
          </a:p>
          <a:p>
            <a:r>
              <a:rPr lang="es-ES" sz="2000" dirty="0">
                <a:latin typeface="+mn-lt"/>
              </a:rPr>
              <a:t> 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3527884" y="3229372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46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1196752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latin typeface="Calibri" pitchFamily="34" charset="0"/>
                <a:cs typeface="Calibri" pitchFamily="34" charset="0"/>
              </a:rPr>
              <a:t>Parches </a:t>
            </a:r>
            <a:r>
              <a:rPr lang="es-ES" sz="20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2000" b="1" dirty="0" err="1">
                <a:latin typeface="Calibri" pitchFamily="34" charset="0"/>
                <a:cs typeface="Calibri" pitchFamily="34" charset="0"/>
              </a:rPr>
              <a:t>capsaicina</a:t>
            </a:r>
            <a:r>
              <a:rPr lang="es-ES" sz="2000" b="1" dirty="0">
                <a:latin typeface="Calibri" pitchFamily="34" charset="0"/>
                <a:cs typeface="Calibri" pitchFamily="34" charset="0"/>
              </a:rPr>
              <a:t> al 8%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 </a:t>
            </a:r>
            <a:endParaRPr lang="es-ES" sz="2000" dirty="0" smtClean="0">
              <a:latin typeface="Calibri" pitchFamily="34" charset="0"/>
              <a:cs typeface="Calibri" pitchFamily="34" charset="0"/>
            </a:endParaRPr>
          </a:p>
          <a:p>
            <a:endParaRPr lang="es-ES" sz="20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Calibri" pitchFamily="34" charset="0"/>
                <a:cs typeface="Calibri" pitchFamily="34" charset="0"/>
              </a:rPr>
              <a:t>RS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2000" dirty="0" err="1" smtClean="0">
                <a:latin typeface="Calibri" pitchFamily="34" charset="0"/>
                <a:cs typeface="Calibri" pitchFamily="34" charset="0"/>
              </a:rPr>
              <a:t>NeuPSIG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 : calidad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de evidencia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alta para efecto positivo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1" dirty="0" smtClean="0">
                <a:latin typeface="Calibri" pitchFamily="34" charset="0"/>
                <a:cs typeface="Calibri" pitchFamily="34" charset="0"/>
              </a:rPr>
              <a:t>Tratamiento </a:t>
            </a:r>
            <a:r>
              <a:rPr lang="es-ES" sz="2000" b="1" dirty="0">
                <a:latin typeface="Calibri" pitchFamily="34" charset="0"/>
                <a:cs typeface="Calibri" pitchFamily="34" charset="0"/>
              </a:rPr>
              <a:t>de 2ª línea en el DN periférico </a:t>
            </a:r>
            <a:r>
              <a:rPr lang="es-ES" sz="2000" b="1" dirty="0" smtClean="0">
                <a:latin typeface="Calibri" pitchFamily="34" charset="0"/>
                <a:cs typeface="Calibri" pitchFamily="34" charset="0"/>
              </a:rPr>
              <a:t>localizado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: pequeño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tamaño del efecto,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necesidad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de requerimientos especiales para su administración y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potenciales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problemas de seguridad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largo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plazo,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Calibri" pitchFamily="34" charset="0"/>
                <a:cs typeface="Calibri" pitchFamily="34" charset="0"/>
              </a:rPr>
              <a:t>Alto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coste. </a:t>
            </a:r>
          </a:p>
          <a:p>
            <a:r>
              <a:rPr lang="es-ES" sz="2000" dirty="0" smtClean="0">
                <a:latin typeface="Calibri" pitchFamily="34" charset="0"/>
                <a:cs typeface="Calibri" pitchFamily="34" charset="0"/>
              </a:rPr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Calibri" pitchFamily="34" charset="0"/>
                <a:cs typeface="Calibri" pitchFamily="34" charset="0"/>
              </a:rPr>
              <a:t>Aplicar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bajo condiciones muy controladas (administración por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profesional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sanitario bajo la supervisión de un médico), con la aplicación previa de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anestésico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local, debido a la intensa sensación de quemazón que producen. </a:t>
            </a:r>
            <a:endParaRPr lang="es-ES" sz="2000" dirty="0" smtClean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Calibri" pitchFamily="34" charset="0"/>
                <a:cs typeface="Calibri" pitchFamily="34" charset="0"/>
              </a:rPr>
              <a:t>Pueden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transcurrir hasta tres semanas antes de que empiece a surtir efecto. </a:t>
            </a:r>
            <a:endParaRPr lang="es-ES" sz="2000" dirty="0" smtClean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latin typeface="Calibri" pitchFamily="34" charset="0"/>
                <a:cs typeface="Calibri" pitchFamily="34" charset="0"/>
              </a:rPr>
              <a:t>El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tratamiento puede repetirse cada tres meses, en función de los síntomas del </a:t>
            </a:r>
            <a:r>
              <a:rPr lang="es-ES" sz="2000" dirty="0" smtClean="0">
                <a:latin typeface="Calibri" pitchFamily="34" charset="0"/>
                <a:cs typeface="Calibri" pitchFamily="34" charset="0"/>
              </a:rPr>
              <a:t>paciente. </a:t>
            </a:r>
            <a:r>
              <a:rPr lang="es-ES" sz="2000" dirty="0">
                <a:latin typeface="Calibri" pitchFamily="34" charset="0"/>
                <a:cs typeface="Calibri" pitchFamily="34" charset="0"/>
              </a:rPr>
              <a:t> 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cap="all" dirty="0" smtClean="0"/>
              <a:t>CAPSAICINA TÓPICA (II)</a:t>
            </a:r>
          </a:p>
        </p:txBody>
      </p:sp>
    </p:spTree>
    <p:extLst>
      <p:ext uri="{BB962C8B-B14F-4D97-AF65-F5344CB8AC3E}">
        <p14:creationId xmlns:p14="http://schemas.microsoft.com/office/powerpoint/2010/main" val="365151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OTROS TRATAMIENTOS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endParaRPr lang="es-ES" sz="2000" b="1" dirty="0" smtClean="0"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65560" y="1251427"/>
            <a:ext cx="77768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000" b="1" dirty="0" err="1">
                <a:latin typeface="+mn-lt"/>
              </a:rPr>
              <a:t>Carbamazepina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de </a:t>
            </a:r>
            <a:r>
              <a:rPr lang="es-ES" sz="2000" dirty="0">
                <a:latin typeface="+mn-lt"/>
              </a:rPr>
              <a:t>elección en neuralgia del trigémino, pero su evidencia en otros tipos de DN es escasa. </a:t>
            </a:r>
            <a:endParaRPr lang="es-ES" sz="2000" dirty="0" smtClean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</a:t>
            </a:r>
            <a:r>
              <a:rPr lang="es-ES" sz="2000" dirty="0">
                <a:latin typeface="+mn-lt"/>
              </a:rPr>
              <a:t>mayoría de </a:t>
            </a:r>
            <a:r>
              <a:rPr lang="es-ES" sz="2000" dirty="0" smtClean="0">
                <a:latin typeface="+mn-lt"/>
              </a:rPr>
              <a:t>estudios </a:t>
            </a:r>
            <a:r>
              <a:rPr lang="es-ES" sz="2000" dirty="0">
                <a:latin typeface="+mn-lt"/>
              </a:rPr>
              <a:t>con </a:t>
            </a:r>
            <a:r>
              <a:rPr lang="es-ES" sz="2000" b="1" dirty="0">
                <a:latin typeface="+mn-lt"/>
              </a:rPr>
              <a:t>otros antiepilépticos </a:t>
            </a:r>
            <a:r>
              <a:rPr lang="es-ES" sz="2000" dirty="0">
                <a:latin typeface="+mn-lt"/>
              </a:rPr>
              <a:t>(</a:t>
            </a:r>
            <a:r>
              <a:rPr lang="es-ES" sz="2000" dirty="0" err="1">
                <a:latin typeface="+mn-lt"/>
              </a:rPr>
              <a:t>topiramato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lamotrigina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valproato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levetiracetam</a:t>
            </a:r>
            <a:r>
              <a:rPr lang="es-ES" sz="2000" dirty="0">
                <a:latin typeface="+mn-lt"/>
              </a:rPr>
              <a:t>…) han mostrado resultados negativos.</a:t>
            </a:r>
          </a:p>
          <a:p>
            <a:r>
              <a:rPr lang="es-ES" sz="2000" dirty="0">
                <a:latin typeface="+mn-lt"/>
              </a:rPr>
              <a:t>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Papel </a:t>
            </a:r>
            <a:r>
              <a:rPr lang="es-ES" sz="2000" dirty="0">
                <a:latin typeface="+mn-lt"/>
              </a:rPr>
              <a:t>de los </a:t>
            </a:r>
            <a:r>
              <a:rPr lang="es-ES" sz="2000" b="1" dirty="0" err="1">
                <a:latin typeface="+mn-lt"/>
              </a:rPr>
              <a:t>cannabinoides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poco </a:t>
            </a:r>
            <a:r>
              <a:rPr lang="es-ES" sz="2000" dirty="0">
                <a:latin typeface="+mn-lt"/>
              </a:rPr>
              <a:t>claro. </a:t>
            </a:r>
          </a:p>
          <a:p>
            <a:r>
              <a:rPr lang="es-ES" sz="2000" dirty="0">
                <a:latin typeface="+mn-lt"/>
              </a:rPr>
              <a:t>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La </a:t>
            </a:r>
            <a:r>
              <a:rPr lang="es-ES" sz="2000" b="1" dirty="0">
                <a:latin typeface="+mn-lt"/>
              </a:rPr>
              <a:t>toxina botulínica A </a:t>
            </a:r>
            <a:r>
              <a:rPr lang="es-ES" sz="2000" dirty="0">
                <a:latin typeface="+mn-lt"/>
              </a:rPr>
              <a:t>podría tener un papel en neuropatía periférica localizada como tratamiento de tercera línea, en la atención especializada. </a:t>
            </a:r>
          </a:p>
        </p:txBody>
      </p:sp>
    </p:spTree>
    <p:extLst>
      <p:ext uri="{BB962C8B-B14F-4D97-AF65-F5344CB8AC3E}">
        <p14:creationId xmlns:p14="http://schemas.microsoft.com/office/powerpoint/2010/main" val="38560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792088"/>
          </a:xfrm>
        </p:spPr>
        <p:txBody>
          <a:bodyPr/>
          <a:lstStyle/>
          <a:p>
            <a:r>
              <a:rPr lang="es-ES" sz="3600" cap="all" dirty="0" smtClean="0"/>
              <a:t>TERAPIA COMBINADA (i)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00708" y="1052736"/>
            <a:ext cx="8820472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A pesar de que la </a:t>
            </a:r>
            <a:r>
              <a:rPr lang="es-ES" sz="2000" dirty="0">
                <a:latin typeface="+mn-lt"/>
                <a:ea typeface="Times New Roman"/>
              </a:rPr>
              <a:t>evidencia sobre la terapia combinada no es muy abundante, es frecuente (y así se recomienda en algunas GPC) que se combinen dos fármacos con diferente mecanismo de acción, a dosis menores que las utilizadas en monoterapia, con el objetivo de conseguir mejor control del dolor, disminuir los efectos adversos, o ambas </a:t>
            </a:r>
            <a:r>
              <a:rPr lang="es-ES" sz="2000" dirty="0" smtClean="0">
                <a:latin typeface="+mn-lt"/>
                <a:ea typeface="Times New Roman"/>
              </a:rPr>
              <a:t>cosas.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endParaRPr lang="es-ES" sz="2000" dirty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RS </a:t>
            </a:r>
            <a:r>
              <a:rPr lang="es-ES" sz="2000" dirty="0">
                <a:latin typeface="+mn-lt"/>
                <a:ea typeface="Times New Roman"/>
              </a:rPr>
              <a:t>de </a:t>
            </a:r>
            <a:r>
              <a:rPr lang="es-ES" sz="2000" dirty="0" err="1" smtClean="0">
                <a:latin typeface="+mn-lt"/>
                <a:ea typeface="Times New Roman"/>
              </a:rPr>
              <a:t>NeuPSIG</a:t>
            </a:r>
            <a:r>
              <a:rPr lang="es-ES" sz="2000" baseline="30000" dirty="0" smtClean="0">
                <a:latin typeface="+mn-lt"/>
                <a:ea typeface="Times New Roman"/>
              </a:rPr>
              <a:t>:</a:t>
            </a:r>
            <a:r>
              <a:rPr lang="es-ES" sz="2000" dirty="0" smtClean="0">
                <a:latin typeface="+mn-lt"/>
                <a:ea typeface="Times New Roman"/>
              </a:rPr>
              <a:t> Resultados discrepantes          </a:t>
            </a:r>
            <a:r>
              <a:rPr lang="es-ES" sz="2000" b="1" dirty="0" smtClean="0">
                <a:latin typeface="+mn-lt"/>
                <a:ea typeface="Times New Roman"/>
              </a:rPr>
              <a:t>recomendación no </a:t>
            </a:r>
            <a:r>
              <a:rPr lang="es-ES" sz="2000" b="1" dirty="0">
                <a:latin typeface="+mn-lt"/>
                <a:ea typeface="Times New Roman"/>
              </a:rPr>
              <a:t>concluyente. </a:t>
            </a:r>
            <a:endParaRPr lang="es-ES" sz="2000" b="1" dirty="0" smtClean="0">
              <a:latin typeface="+mn-lt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sz="2000" dirty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Combinaciones </a:t>
            </a:r>
            <a:r>
              <a:rPr lang="es-ES" sz="2000" dirty="0">
                <a:latin typeface="+mn-lt"/>
                <a:ea typeface="Times New Roman"/>
              </a:rPr>
              <a:t>más </a:t>
            </a:r>
            <a:r>
              <a:rPr lang="es-ES" sz="2000" dirty="0" smtClean="0">
                <a:latin typeface="+mn-lt"/>
                <a:ea typeface="Times New Roman"/>
              </a:rPr>
              <a:t>recomendadas (grupo Delphi tras revisión evidencia):</a:t>
            </a:r>
            <a:endParaRPr lang="es-ES" sz="2000" dirty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es-ES" sz="2000" b="1" dirty="0" err="1" smtClean="0">
                <a:latin typeface="+mn-lt"/>
                <a:ea typeface="Times New Roman"/>
              </a:rPr>
              <a:t>Pregabalina</a:t>
            </a:r>
            <a:r>
              <a:rPr lang="es-ES" sz="2000" b="1" dirty="0" smtClean="0">
                <a:latin typeface="+mn-lt"/>
                <a:ea typeface="Times New Roman"/>
              </a:rPr>
              <a:t> </a:t>
            </a:r>
            <a:r>
              <a:rPr lang="es-ES" sz="2000" b="1" dirty="0">
                <a:latin typeface="+mn-lt"/>
                <a:ea typeface="Times New Roman"/>
              </a:rPr>
              <a:t>o </a:t>
            </a:r>
            <a:r>
              <a:rPr lang="es-ES" sz="2000" b="1" dirty="0" err="1">
                <a:latin typeface="+mn-lt"/>
                <a:ea typeface="Times New Roman"/>
              </a:rPr>
              <a:t>gabapentina</a:t>
            </a:r>
            <a:r>
              <a:rPr lang="es-ES" sz="2000" b="1" dirty="0">
                <a:latin typeface="+mn-lt"/>
                <a:ea typeface="Times New Roman"/>
              </a:rPr>
              <a:t> con </a:t>
            </a:r>
            <a:r>
              <a:rPr lang="es-ES" sz="2000" b="1" dirty="0" smtClean="0">
                <a:latin typeface="+mn-lt"/>
                <a:ea typeface="Times New Roman"/>
              </a:rPr>
              <a:t>ATC</a:t>
            </a:r>
            <a:endParaRPr lang="es-ES" sz="2000" dirty="0" smtClean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es-ES" sz="2000" b="1" dirty="0" err="1" smtClean="0">
                <a:latin typeface="+mn-lt"/>
                <a:ea typeface="Times New Roman"/>
              </a:rPr>
              <a:t>Pregabalina</a:t>
            </a:r>
            <a:r>
              <a:rPr lang="es-ES" sz="2000" b="1" dirty="0" smtClean="0">
                <a:latin typeface="+mn-lt"/>
                <a:ea typeface="Times New Roman"/>
              </a:rPr>
              <a:t> </a:t>
            </a:r>
            <a:r>
              <a:rPr lang="es-ES" sz="2000" b="1" dirty="0">
                <a:latin typeface="+mn-lt"/>
                <a:ea typeface="Times New Roman"/>
              </a:rPr>
              <a:t>o </a:t>
            </a:r>
            <a:r>
              <a:rPr lang="es-ES" sz="2000" b="1" dirty="0" err="1">
                <a:latin typeface="+mn-lt"/>
                <a:ea typeface="Times New Roman"/>
              </a:rPr>
              <a:t>gabapentina</a:t>
            </a:r>
            <a:r>
              <a:rPr lang="es-ES" sz="2000" b="1" dirty="0">
                <a:latin typeface="+mn-lt"/>
                <a:ea typeface="Times New Roman"/>
              </a:rPr>
              <a:t> con </a:t>
            </a:r>
            <a:r>
              <a:rPr lang="es-ES" sz="2000" b="1" dirty="0" smtClean="0">
                <a:latin typeface="+mn-lt"/>
                <a:ea typeface="Times New Roman"/>
              </a:rPr>
              <a:t>IRSN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es-ES" sz="2000" b="1" dirty="0" err="1" smtClean="0">
                <a:latin typeface="+mn-lt"/>
                <a:ea typeface="Times New Roman"/>
              </a:rPr>
              <a:t>Pregabalina</a:t>
            </a:r>
            <a:r>
              <a:rPr lang="es-ES" sz="2000" b="1" dirty="0">
                <a:latin typeface="+mn-lt"/>
                <a:ea typeface="Times New Roman"/>
              </a:rPr>
              <a:t>, </a:t>
            </a:r>
            <a:r>
              <a:rPr lang="es-ES" sz="2000" b="1" dirty="0" err="1">
                <a:latin typeface="+mn-lt"/>
                <a:ea typeface="Times New Roman"/>
              </a:rPr>
              <a:t>gabapentina</a:t>
            </a:r>
            <a:r>
              <a:rPr lang="es-ES" sz="2000" b="1" dirty="0">
                <a:latin typeface="+mn-lt"/>
                <a:ea typeface="Times New Roman"/>
              </a:rPr>
              <a:t> o ATC con opioides</a:t>
            </a:r>
            <a:r>
              <a:rPr lang="es-ES" sz="2000" dirty="0">
                <a:latin typeface="+mn-lt"/>
                <a:ea typeface="Times New Roman"/>
              </a:rPr>
              <a:t>: frecuentemente utilizada en la práctica clínica</a:t>
            </a:r>
            <a:r>
              <a:rPr lang="es-ES" sz="2000" dirty="0" smtClean="0">
                <a:latin typeface="+mn-lt"/>
                <a:ea typeface="Times New Roman"/>
              </a:rPr>
              <a:t>, aumenta </a:t>
            </a:r>
            <a:r>
              <a:rPr lang="es-ES" sz="2000" dirty="0">
                <a:latin typeface="+mn-lt"/>
                <a:ea typeface="Times New Roman"/>
              </a:rPr>
              <a:t>el riesgo de efectos adversos relacionados con depresión del </a:t>
            </a:r>
            <a:r>
              <a:rPr lang="es-ES" sz="2000" dirty="0" smtClean="0">
                <a:latin typeface="+mn-lt"/>
                <a:ea typeface="Times New Roman"/>
              </a:rPr>
              <a:t>SNC.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es-ES" sz="2000" dirty="0" smtClean="0">
                <a:latin typeface="+mn-lt"/>
                <a:ea typeface="Times New Roman"/>
              </a:rPr>
              <a:t>ATC </a:t>
            </a:r>
            <a:r>
              <a:rPr lang="es-ES" sz="2000" dirty="0">
                <a:latin typeface="+mn-lt"/>
                <a:ea typeface="Times New Roman"/>
              </a:rPr>
              <a:t>con </a:t>
            </a:r>
            <a:r>
              <a:rPr lang="es-ES" sz="2000" dirty="0" smtClean="0">
                <a:latin typeface="+mn-lt"/>
                <a:ea typeface="Times New Roman"/>
              </a:rPr>
              <a:t>IRSN: evidencia insuficiente</a:t>
            </a:r>
            <a:r>
              <a:rPr lang="es-ES" sz="2000" dirty="0">
                <a:latin typeface="+mn-lt"/>
                <a:ea typeface="Times New Roman"/>
              </a:rPr>
              <a:t>, </a:t>
            </a:r>
            <a:r>
              <a:rPr lang="es-ES" sz="2000" dirty="0" smtClean="0">
                <a:latin typeface="+mn-lt"/>
                <a:ea typeface="Times New Roman"/>
              </a:rPr>
              <a:t>riesgo </a:t>
            </a:r>
            <a:r>
              <a:rPr lang="es-ES" sz="2000" dirty="0">
                <a:latin typeface="+mn-lt"/>
                <a:ea typeface="Times New Roman"/>
              </a:rPr>
              <a:t>de síndrome </a:t>
            </a:r>
            <a:r>
              <a:rPr lang="es-ES" sz="2000" dirty="0" err="1">
                <a:latin typeface="+mn-lt"/>
                <a:ea typeface="Times New Roman"/>
              </a:rPr>
              <a:t>serotoninérgico</a:t>
            </a:r>
            <a:r>
              <a:rPr lang="es-ES" sz="2000" dirty="0">
                <a:latin typeface="+mn-lt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2000" dirty="0" smtClean="0">
              <a:latin typeface="+mn-lt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2000" dirty="0" smtClean="0">
                <a:latin typeface="+mn-lt"/>
                <a:ea typeface="Times New Roman"/>
              </a:rPr>
              <a:t>Dolor localizado: considerar combinar medicación </a:t>
            </a:r>
            <a:r>
              <a:rPr lang="es-ES" sz="2000" dirty="0">
                <a:latin typeface="+mn-lt"/>
                <a:ea typeface="Times New Roman"/>
              </a:rPr>
              <a:t>oral con parches. </a:t>
            </a:r>
            <a:endParaRPr lang="es-ES" sz="2000" dirty="0" smtClean="0">
              <a:latin typeface="+mn-lt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2000" dirty="0">
                <a:latin typeface="+mn-lt"/>
                <a:ea typeface="Times New Roman"/>
              </a:rPr>
              <a:t> </a:t>
            </a:r>
          </a:p>
        </p:txBody>
      </p:sp>
      <p:sp>
        <p:nvSpPr>
          <p:cNvPr id="2" name="1 Flecha derecha"/>
          <p:cNvSpPr/>
          <p:nvPr/>
        </p:nvSpPr>
        <p:spPr>
          <a:xfrm>
            <a:off x="4955002" y="3068960"/>
            <a:ext cx="446348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0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803276" y="1340768"/>
            <a:ext cx="74205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La </a:t>
            </a:r>
            <a:r>
              <a:rPr lang="es-ES" sz="2000" dirty="0">
                <a:latin typeface="+mn-lt"/>
                <a:ea typeface="Times New Roman"/>
              </a:rPr>
              <a:t>combinación se puede hacer </a:t>
            </a:r>
            <a:r>
              <a:rPr lang="es-ES" sz="2000" dirty="0" smtClean="0">
                <a:latin typeface="+mn-lt"/>
                <a:ea typeface="Times New Roman"/>
              </a:rPr>
              <a:t>como </a:t>
            </a:r>
            <a:r>
              <a:rPr lang="es-ES" sz="2000" u="sng" dirty="0">
                <a:latin typeface="+mn-lt"/>
                <a:ea typeface="Times New Roman"/>
              </a:rPr>
              <a:t>terapia </a:t>
            </a:r>
            <a:r>
              <a:rPr lang="es-ES" sz="2000" u="sng" dirty="0" smtClean="0">
                <a:latin typeface="+mn-lt"/>
                <a:ea typeface="Times New Roman"/>
              </a:rPr>
              <a:t>secuencial</a:t>
            </a:r>
            <a:r>
              <a:rPr lang="es-ES" sz="2000" dirty="0" smtClean="0">
                <a:latin typeface="+mn-lt"/>
                <a:ea typeface="Times New Roman"/>
              </a:rPr>
              <a:t>:  titular </a:t>
            </a:r>
            <a:r>
              <a:rPr lang="es-ES" sz="2000" dirty="0">
                <a:latin typeface="+mn-lt"/>
                <a:ea typeface="Times New Roman"/>
              </a:rPr>
              <a:t>la dosis del primer fármaco hasta que se vea limitada por los efectos adversos o el efecto insuficiente, y añadir entonces el segundo, con una titulación lenta. </a:t>
            </a:r>
            <a:endParaRPr lang="es-ES" sz="2000" dirty="0" smtClean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Otra </a:t>
            </a:r>
            <a:r>
              <a:rPr lang="es-ES" sz="2000" dirty="0">
                <a:latin typeface="+mn-lt"/>
                <a:ea typeface="Times New Roman"/>
              </a:rPr>
              <a:t>forma es la </a:t>
            </a:r>
            <a:r>
              <a:rPr lang="es-ES" sz="2000" u="sng" dirty="0">
                <a:latin typeface="+mn-lt"/>
                <a:ea typeface="Times New Roman"/>
              </a:rPr>
              <a:t>titulación simultánea </a:t>
            </a:r>
            <a:r>
              <a:rPr lang="es-ES" sz="2000" dirty="0">
                <a:latin typeface="+mn-lt"/>
                <a:ea typeface="Times New Roman"/>
              </a:rPr>
              <a:t>de ambos fármacos hasta la máxima dosis tolerada, lo que lleva a un reparto más equilibrado de las </a:t>
            </a:r>
            <a:r>
              <a:rPr lang="es-ES" sz="2000" dirty="0" smtClean="0">
                <a:latin typeface="+mn-lt"/>
                <a:ea typeface="Times New Roman"/>
              </a:rPr>
              <a:t>dosis.</a:t>
            </a:r>
            <a:endParaRPr lang="es-ES" sz="2000" dirty="0"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Times New Roman"/>
              </a:rPr>
              <a:t>Combinaciones de &gt;2 fármacos: No </a:t>
            </a:r>
            <a:r>
              <a:rPr lang="es-ES" sz="2000" dirty="0">
                <a:latin typeface="+mn-lt"/>
                <a:ea typeface="Times New Roman"/>
              </a:rPr>
              <a:t>se hallan estudios o recomendaciones en las </a:t>
            </a:r>
            <a:r>
              <a:rPr lang="es-ES" sz="2000" dirty="0" smtClean="0">
                <a:latin typeface="+mn-lt"/>
                <a:ea typeface="Times New Roman"/>
              </a:rPr>
              <a:t>GPC. </a:t>
            </a:r>
          </a:p>
          <a:p>
            <a:pPr lvl="1" algn="just">
              <a:spcAft>
                <a:spcPts val="0"/>
              </a:spcAft>
            </a:pPr>
            <a:r>
              <a:rPr lang="es-ES" sz="2000" dirty="0" smtClean="0">
                <a:latin typeface="+mn-lt"/>
                <a:ea typeface="Times New Roman"/>
              </a:rPr>
              <a:t>En </a:t>
            </a:r>
            <a:r>
              <a:rPr lang="es-ES" sz="2000" dirty="0">
                <a:latin typeface="+mn-lt"/>
                <a:ea typeface="Times New Roman"/>
              </a:rPr>
              <a:t>estos casos se debe valorar la </a:t>
            </a:r>
            <a:r>
              <a:rPr lang="es-ES" sz="2000" dirty="0" err="1">
                <a:latin typeface="+mn-lt"/>
                <a:ea typeface="Times New Roman"/>
              </a:rPr>
              <a:t>deprescripción</a:t>
            </a:r>
            <a:r>
              <a:rPr lang="es-ES" sz="2000" dirty="0">
                <a:latin typeface="+mn-lt"/>
                <a:ea typeface="Times New Roman"/>
              </a:rPr>
              <a:t> de aquellos fármacos que puedan estar siendo ineficaces, para evitar interacciones y efectos adversos. 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cap="all" dirty="0" smtClean="0"/>
              <a:t>TERAPIA COMBINADA (ii)</a:t>
            </a:r>
          </a:p>
        </p:txBody>
      </p:sp>
    </p:spTree>
    <p:extLst>
      <p:ext uri="{BB962C8B-B14F-4D97-AF65-F5344CB8AC3E}">
        <p14:creationId xmlns:p14="http://schemas.microsoft.com/office/powerpoint/2010/main" val="260319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052736"/>
            <a:ext cx="8280920" cy="43924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Introducción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Nueva definición de Dolor </a:t>
            </a:r>
            <a:r>
              <a:rPr lang="es-ES" sz="2400" cap="all" dirty="0" err="1" smtClean="0">
                <a:solidFill>
                  <a:schemeClr val="bg1"/>
                </a:solidFill>
              </a:rPr>
              <a:t>Neuropático</a:t>
            </a:r>
            <a:endParaRPr lang="es-ES" sz="2400" cap="all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Diagnóstico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Consideraciones Generales al Tratamiento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Eficacia del Tratamiento Farmacológico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Tratamientos de Primera Línea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Opioides:¿cuál es su papel?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Parches de Lidocaína</a:t>
            </a:r>
          </a:p>
          <a:p>
            <a:pPr>
              <a:buClr>
                <a:schemeClr val="bg1"/>
              </a:buClr>
            </a:pPr>
            <a:r>
              <a:rPr lang="es-ES" sz="2400" cap="all" dirty="0" err="1" smtClean="0">
                <a:solidFill>
                  <a:schemeClr val="bg1"/>
                </a:solidFill>
              </a:rPr>
              <a:t>Capsaicina</a:t>
            </a:r>
            <a:r>
              <a:rPr lang="es-ES" sz="2400" cap="all" dirty="0" smtClean="0">
                <a:solidFill>
                  <a:schemeClr val="bg1"/>
                </a:solidFill>
              </a:rPr>
              <a:t> tópica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Terapia combinada</a:t>
            </a:r>
          </a:p>
          <a:p>
            <a:pPr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2348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4" y="1179495"/>
            <a:ext cx="9021206" cy="452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45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43608" y="1912144"/>
            <a:ext cx="453548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pt-BR" sz="2800" b="1" dirty="0" smtClean="0">
                <a:latin typeface="Arial Unicode MS" pitchFamily="34" charset="-128"/>
                <a:hlinkClick r:id="rId4"/>
              </a:rPr>
              <a:t>INFAC­ </a:t>
            </a:r>
            <a:r>
              <a:rPr lang="pt-BR" sz="2800" b="1" dirty="0" err="1" smtClean="0">
                <a:latin typeface="Arial Unicode MS" pitchFamily="34" charset="-128"/>
                <a:hlinkClick r:id="rId4"/>
              </a:rPr>
              <a:t>Vol</a:t>
            </a:r>
            <a:r>
              <a:rPr lang="pt-BR" sz="2800" b="1" dirty="0" smtClean="0">
                <a:latin typeface="Arial Unicode MS" pitchFamily="34" charset="-128"/>
                <a:hlinkClick r:id="rId4"/>
              </a:rPr>
              <a:t> 26 nº 8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s-ES" sz="3600" dirty="0" smtClean="0"/>
              <a:t>INTRODUCCIÓN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1174304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En 2007: INFAC </a:t>
            </a:r>
            <a:r>
              <a:rPr lang="es-ES" dirty="0" err="1" smtClean="0">
                <a:latin typeface="+mj-lt"/>
              </a:rPr>
              <a:t>Vol</a:t>
            </a:r>
            <a:r>
              <a:rPr lang="es-ES" dirty="0" smtClean="0">
                <a:latin typeface="+mj-lt"/>
              </a:rPr>
              <a:t> 15 nº 3 sobre “actualización en el tratamiento del dolor </a:t>
            </a:r>
            <a:r>
              <a:rPr lang="es-ES" dirty="0" err="1" smtClean="0">
                <a:latin typeface="+mj-lt"/>
              </a:rPr>
              <a:t>neuropático</a:t>
            </a:r>
            <a:r>
              <a:rPr lang="es-ES" dirty="0" smtClean="0">
                <a:latin typeface="+mj-lt"/>
              </a:rPr>
              <a:t>”.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Circunstancias para nueva revisión:</a:t>
            </a:r>
          </a:p>
          <a:p>
            <a:endParaRPr lang="es-ES" dirty="0" smtClean="0">
              <a:latin typeface="+mj-lt"/>
            </a:endParaRPr>
          </a:p>
          <a:p>
            <a:pPr lvl="1"/>
            <a:r>
              <a:rPr lang="es-ES" sz="2000" dirty="0">
                <a:latin typeface="+mj-lt"/>
              </a:rPr>
              <a:t>- </a:t>
            </a:r>
            <a:r>
              <a:rPr lang="es-ES" sz="2000" dirty="0" smtClean="0">
                <a:latin typeface="+mj-lt"/>
              </a:rPr>
              <a:t>Redefinición del </a:t>
            </a:r>
            <a:r>
              <a:rPr lang="es-ES" sz="2000" dirty="0">
                <a:latin typeface="+mj-lt"/>
              </a:rPr>
              <a:t>concepto de DN por parte de la </a:t>
            </a:r>
            <a:r>
              <a:rPr lang="es-ES" sz="2000" dirty="0" smtClean="0">
                <a:latin typeface="+mj-lt"/>
              </a:rPr>
              <a:t>IASP.</a:t>
            </a:r>
            <a:endParaRPr lang="es-ES" sz="2000" dirty="0">
              <a:latin typeface="+mj-lt"/>
            </a:endParaRPr>
          </a:p>
          <a:p>
            <a:pPr lvl="1"/>
            <a:r>
              <a:rPr lang="es-ES" sz="2000" dirty="0" smtClean="0">
                <a:latin typeface="+mj-lt"/>
              </a:rPr>
              <a:t>- Comercialización de formas </a:t>
            </a:r>
            <a:r>
              <a:rPr lang="es-ES" sz="2000" dirty="0">
                <a:latin typeface="+mj-lt"/>
              </a:rPr>
              <a:t>farmacéuticas nuevas de algunos principios </a:t>
            </a:r>
            <a:r>
              <a:rPr lang="es-ES" sz="2000" dirty="0" smtClean="0">
                <a:latin typeface="+mj-lt"/>
              </a:rPr>
              <a:t>activos.</a:t>
            </a:r>
            <a:endParaRPr lang="es-ES" sz="2000" dirty="0">
              <a:latin typeface="+mj-lt"/>
            </a:endParaRPr>
          </a:p>
          <a:p>
            <a:pPr lvl="1"/>
            <a:r>
              <a:rPr lang="es-ES" sz="2000" dirty="0" smtClean="0">
                <a:latin typeface="+mj-lt"/>
              </a:rPr>
              <a:t>- Publicación de nuevas RS </a:t>
            </a:r>
            <a:r>
              <a:rPr lang="es-ES" sz="2000" dirty="0">
                <a:latin typeface="+mj-lt"/>
              </a:rPr>
              <a:t>y </a:t>
            </a:r>
            <a:r>
              <a:rPr lang="es-ES" sz="2000" dirty="0" smtClean="0">
                <a:latin typeface="+mj-lt"/>
              </a:rPr>
              <a:t>GPC </a:t>
            </a:r>
            <a:r>
              <a:rPr lang="es-ES" sz="2000" dirty="0">
                <a:latin typeface="+mj-lt"/>
              </a:rPr>
              <a:t>sobre </a:t>
            </a:r>
            <a:r>
              <a:rPr lang="es-ES" sz="2000" dirty="0" smtClean="0">
                <a:latin typeface="+mj-lt"/>
              </a:rPr>
              <a:t>tratamiento del DN.</a:t>
            </a:r>
            <a:endParaRPr lang="es-ES" sz="2000" dirty="0">
              <a:latin typeface="+mj-lt"/>
            </a:endParaRPr>
          </a:p>
          <a:p>
            <a:pPr lvl="1"/>
            <a:r>
              <a:rPr lang="es-ES" sz="2000" dirty="0" smtClean="0">
                <a:latin typeface="+mj-lt"/>
              </a:rPr>
              <a:t>- Incremento del </a:t>
            </a:r>
            <a:r>
              <a:rPr lang="es-ES" sz="2000" dirty="0">
                <a:latin typeface="+mj-lt"/>
              </a:rPr>
              <a:t>consumo de </a:t>
            </a:r>
            <a:r>
              <a:rPr lang="es-ES" sz="2000" dirty="0" smtClean="0">
                <a:latin typeface="+mj-lt"/>
              </a:rPr>
              <a:t>medicamentos </a:t>
            </a:r>
            <a:r>
              <a:rPr lang="es-ES" sz="2000" dirty="0">
                <a:latin typeface="+mj-lt"/>
              </a:rPr>
              <a:t>empleados en el </a:t>
            </a:r>
            <a:r>
              <a:rPr lang="es-ES" sz="2000" dirty="0" smtClean="0">
                <a:latin typeface="+mj-lt"/>
              </a:rPr>
              <a:t>DN </a:t>
            </a:r>
            <a:r>
              <a:rPr lang="es-ES" sz="2000" dirty="0"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gabapentina</a:t>
            </a:r>
            <a:r>
              <a:rPr lang="es-ES" sz="2000" dirty="0">
                <a:latin typeface="+mj-lt"/>
              </a:rPr>
              <a:t>/</a:t>
            </a:r>
            <a:r>
              <a:rPr lang="es-ES" sz="2000" dirty="0" err="1">
                <a:latin typeface="+mj-lt"/>
              </a:rPr>
              <a:t>pregabalina</a:t>
            </a:r>
            <a:r>
              <a:rPr lang="es-ES" sz="2000" dirty="0">
                <a:latin typeface="+mj-lt"/>
              </a:rPr>
              <a:t>, lidocaína parches, opioides</a:t>
            </a:r>
            <a:r>
              <a:rPr lang="es-ES" sz="2000" dirty="0" smtClean="0">
                <a:latin typeface="+mj-lt"/>
              </a:rPr>
              <a:t>…), y elevado </a:t>
            </a:r>
            <a:r>
              <a:rPr lang="es-ES" sz="2000" dirty="0">
                <a:latin typeface="+mj-lt"/>
              </a:rPr>
              <a:t>uso </a:t>
            </a:r>
            <a:r>
              <a:rPr lang="es-ES" sz="2000" i="1" dirty="0" smtClean="0">
                <a:latin typeface="+mj-lt"/>
              </a:rPr>
              <a:t>off-</a:t>
            </a:r>
            <a:r>
              <a:rPr lang="es-ES" sz="2000" i="1" dirty="0" err="1" smtClean="0">
                <a:latin typeface="+mj-lt"/>
              </a:rPr>
              <a:t>label</a:t>
            </a:r>
            <a:r>
              <a:rPr lang="es-ES" sz="2000" dirty="0" smtClean="0">
                <a:latin typeface="+mj-lt"/>
              </a:rPr>
              <a:t> de </a:t>
            </a:r>
            <a:r>
              <a:rPr lang="es-ES" sz="2000" dirty="0">
                <a:latin typeface="+mj-lt"/>
              </a:rPr>
              <a:t>algunos de </a:t>
            </a:r>
            <a:r>
              <a:rPr lang="es-ES" sz="2000" dirty="0" smtClean="0">
                <a:latin typeface="+mj-lt"/>
              </a:rPr>
              <a:t>ellos.</a:t>
            </a:r>
          </a:p>
          <a:p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80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Nueva definición de </a:t>
            </a:r>
            <a:br>
              <a:rPr lang="es-ES" sz="3600" cap="all" dirty="0" smtClean="0"/>
            </a:br>
            <a:r>
              <a:rPr lang="es-ES" sz="3600" cap="all" dirty="0" smtClean="0"/>
              <a:t>Dolor </a:t>
            </a:r>
            <a:r>
              <a:rPr lang="es-ES" sz="3600" cap="all" dirty="0" err="1" smtClean="0"/>
              <a:t>Neuropático</a:t>
            </a:r>
            <a:endParaRPr lang="es-ES" sz="3600" cap="all" dirty="0" smtClean="0"/>
          </a:p>
        </p:txBody>
      </p:sp>
      <p:sp>
        <p:nvSpPr>
          <p:cNvPr id="2" name="1 Rectángulo"/>
          <p:cNvSpPr/>
          <p:nvPr/>
        </p:nvSpPr>
        <p:spPr>
          <a:xfrm>
            <a:off x="395536" y="1254820"/>
            <a:ext cx="8568952" cy="46474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Redefinición Dolor </a:t>
            </a:r>
            <a:r>
              <a:rPr lang="es-ES" sz="2000" dirty="0" err="1" smtClean="0">
                <a:latin typeface="+mj-lt"/>
              </a:rPr>
              <a:t>Neuropático</a:t>
            </a:r>
            <a:r>
              <a:rPr lang="es-ES" sz="2000" dirty="0" smtClean="0">
                <a:latin typeface="+mj-lt"/>
              </a:rPr>
              <a:t> , IASP 2011:</a:t>
            </a:r>
          </a:p>
          <a:p>
            <a:pPr algn="just"/>
            <a:r>
              <a:rPr lang="es-ES" dirty="0" smtClean="0">
                <a:latin typeface="+mj-lt"/>
              </a:rPr>
              <a:t>“</a:t>
            </a:r>
            <a:r>
              <a:rPr lang="es-ES" b="1" dirty="0" smtClean="0">
                <a:latin typeface="+mj-lt"/>
              </a:rPr>
              <a:t>dolor </a:t>
            </a:r>
            <a:r>
              <a:rPr lang="es-ES" b="1" dirty="0">
                <a:latin typeface="+mj-lt"/>
              </a:rPr>
              <a:t>causado por una lesión o enfermedad del sistema </a:t>
            </a:r>
            <a:r>
              <a:rPr lang="es-ES" b="1" dirty="0" err="1">
                <a:latin typeface="+mj-lt"/>
              </a:rPr>
              <a:t>somatosensorial</a:t>
            </a:r>
            <a:r>
              <a:rPr lang="es-ES" b="1" dirty="0">
                <a:latin typeface="+mj-lt"/>
              </a:rPr>
              <a:t>, a nivel central o </a:t>
            </a:r>
            <a:r>
              <a:rPr lang="es-ES" b="1" dirty="0" smtClean="0">
                <a:latin typeface="+mj-lt"/>
              </a:rPr>
              <a:t>periférico”</a:t>
            </a:r>
            <a:r>
              <a:rPr lang="es-ES" dirty="0" smtClean="0">
                <a:latin typeface="+mj-lt"/>
              </a:rPr>
              <a:t>.</a:t>
            </a:r>
          </a:p>
          <a:p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facilita la </a:t>
            </a:r>
            <a:r>
              <a:rPr lang="es-ES" sz="2000" dirty="0">
                <a:latin typeface="+mj-lt"/>
              </a:rPr>
              <a:t>distinción entre el </a:t>
            </a:r>
            <a:r>
              <a:rPr lang="es-ES" sz="2000" dirty="0" smtClean="0">
                <a:latin typeface="+mj-lt"/>
              </a:rPr>
              <a:t>DN y </a:t>
            </a:r>
            <a:r>
              <a:rPr lang="es-ES" sz="2000" dirty="0">
                <a:latin typeface="+mj-lt"/>
              </a:rPr>
              <a:t>otros </a:t>
            </a:r>
            <a:r>
              <a:rPr lang="es-ES" sz="2000" dirty="0" smtClean="0">
                <a:latin typeface="+mj-lt"/>
              </a:rPr>
              <a:t>tipos de </a:t>
            </a:r>
            <a:r>
              <a:rPr lang="es-ES" sz="2000" dirty="0">
                <a:latin typeface="+mj-lt"/>
              </a:rPr>
              <a:t>dolor, como el </a:t>
            </a:r>
            <a:r>
              <a:rPr lang="es-ES" sz="2000" dirty="0" err="1" smtClean="0">
                <a:latin typeface="+mj-lt"/>
              </a:rPr>
              <a:t>nociceptivo</a:t>
            </a:r>
            <a:r>
              <a:rPr lang="es-ES" sz="2000" dirty="0" smtClean="0">
                <a:latin typeface="+mj-lt"/>
              </a:rPr>
              <a:t> o el asociado </a:t>
            </a:r>
            <a:r>
              <a:rPr lang="es-ES" sz="2000" dirty="0">
                <a:latin typeface="+mj-lt"/>
              </a:rPr>
              <a:t>a cambios en el sistema nervioso, como la sensibilización </a:t>
            </a:r>
            <a:r>
              <a:rPr lang="es-ES" sz="2000" dirty="0" smtClean="0">
                <a:latin typeface="+mj-lt"/>
              </a:rPr>
              <a:t>central.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algunos síndromes de fisiopatología incierta, como la fibromialgia, el síndrome de dolor regional complejo tipo </a:t>
            </a:r>
            <a:r>
              <a:rPr lang="es-ES" sz="2000" dirty="0" smtClean="0">
                <a:latin typeface="+mj-lt"/>
              </a:rPr>
              <a:t>1, </a:t>
            </a:r>
            <a:r>
              <a:rPr lang="es-ES" sz="2000" dirty="0">
                <a:latin typeface="+mj-lt"/>
              </a:rPr>
              <a:t>o la lumbalgia crónica sin </a:t>
            </a:r>
            <a:r>
              <a:rPr lang="es-ES" sz="2000" dirty="0" err="1">
                <a:latin typeface="+mj-lt"/>
              </a:rPr>
              <a:t>radiculopatía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 quedan </a:t>
            </a:r>
            <a:r>
              <a:rPr lang="es-ES" sz="2000" dirty="0">
                <a:latin typeface="+mj-lt"/>
              </a:rPr>
              <a:t>fuera del concepto de </a:t>
            </a:r>
            <a:r>
              <a:rPr lang="es-ES" sz="2000" dirty="0" smtClean="0">
                <a:latin typeface="+mj-lt"/>
              </a:rPr>
              <a:t>DN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Conocer la </a:t>
            </a:r>
            <a:r>
              <a:rPr lang="es-ES" b="1" dirty="0" smtClean="0">
                <a:latin typeface="+mj-lt"/>
              </a:rPr>
              <a:t>naturaleza del dolor </a:t>
            </a:r>
            <a:r>
              <a:rPr lang="es-ES" dirty="0" smtClean="0">
                <a:latin typeface="+mj-lt"/>
              </a:rPr>
              <a:t>y su </a:t>
            </a:r>
            <a:r>
              <a:rPr lang="es-ES" b="1" dirty="0" smtClean="0">
                <a:latin typeface="+mj-lt"/>
              </a:rPr>
              <a:t>fisiopatología subyacente </a:t>
            </a:r>
            <a:r>
              <a:rPr lang="es-ES" dirty="0" smtClean="0">
                <a:latin typeface="+mj-lt"/>
              </a:rPr>
              <a:t>es importante para una estrategia adecuada de tratamiento.</a:t>
            </a:r>
            <a:endParaRPr lang="es-E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DIAGNÓSTICO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980728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>
              <a:latin typeface="+mj-lt"/>
            </a:endParaRPr>
          </a:p>
          <a:p>
            <a:r>
              <a:rPr lang="es-ES" dirty="0" smtClean="0">
                <a:latin typeface="+mj-lt"/>
              </a:rPr>
              <a:t>Las GPC recomiendan un </a:t>
            </a:r>
            <a:r>
              <a:rPr lang="es-ES" b="1" dirty="0" smtClean="0">
                <a:latin typeface="+mj-lt"/>
              </a:rPr>
              <a:t>enfoque estructurado</a:t>
            </a:r>
            <a:r>
              <a:rPr lang="es-ES" dirty="0" smtClean="0">
                <a:latin typeface="+mj-lt"/>
              </a:rPr>
              <a:t>:</a:t>
            </a:r>
          </a:p>
          <a:p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 smtClean="0">
                <a:latin typeface="+mj-lt"/>
              </a:rPr>
              <a:t>Anamnesis: </a:t>
            </a:r>
            <a:r>
              <a:rPr lang="es-ES" dirty="0" smtClean="0">
                <a:latin typeface="+mj-lt"/>
              </a:rPr>
              <a:t> para nivel </a:t>
            </a:r>
            <a:r>
              <a:rPr lang="es-ES" dirty="0">
                <a:latin typeface="+mj-lt"/>
              </a:rPr>
              <a:t>de certeza “</a:t>
            </a:r>
            <a:r>
              <a:rPr lang="es-ES" b="1" dirty="0" smtClean="0">
                <a:latin typeface="+mj-lt"/>
              </a:rPr>
              <a:t>posible</a:t>
            </a:r>
            <a:r>
              <a:rPr lang="es-ES" dirty="0" smtClean="0">
                <a:latin typeface="+mj-lt"/>
              </a:rPr>
              <a:t>”. </a:t>
            </a:r>
            <a:r>
              <a:rPr lang="es-ES" sz="2000" dirty="0" smtClean="0">
                <a:latin typeface="+mj-lt"/>
              </a:rPr>
              <a:t>Historia sugestiva de lesión neurológica relevante, tipo de dolor, distribución…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>
                <a:latin typeface="+mj-lt"/>
              </a:rPr>
              <a:t>Examen </a:t>
            </a:r>
            <a:r>
              <a:rPr lang="es-ES" b="1" dirty="0" smtClean="0">
                <a:latin typeface="+mj-lt"/>
              </a:rPr>
              <a:t>clínico: </a:t>
            </a:r>
            <a:r>
              <a:rPr lang="es-ES" dirty="0" smtClean="0">
                <a:latin typeface="+mj-lt"/>
              </a:rPr>
              <a:t>para nivel </a:t>
            </a:r>
            <a:r>
              <a:rPr lang="es-ES" dirty="0">
                <a:latin typeface="+mj-lt"/>
              </a:rPr>
              <a:t>de certeza “</a:t>
            </a:r>
            <a:r>
              <a:rPr lang="es-ES" b="1" dirty="0">
                <a:latin typeface="+mj-lt"/>
              </a:rPr>
              <a:t>probable</a:t>
            </a:r>
            <a:r>
              <a:rPr lang="es-ES" dirty="0" smtClean="0">
                <a:latin typeface="+mj-lt"/>
              </a:rPr>
              <a:t>”. </a:t>
            </a:r>
            <a:r>
              <a:rPr lang="es-ES" sz="2000" dirty="0" smtClean="0">
                <a:latin typeface="+mj-lt"/>
              </a:rPr>
              <a:t>Pruebas para detectar alteraciones sensoriales (hipoalgesia, </a:t>
            </a:r>
            <a:r>
              <a:rPr lang="es-ES" sz="2000" dirty="0" err="1" smtClean="0">
                <a:latin typeface="+mj-lt"/>
              </a:rPr>
              <a:t>hipoestesia,alodinia</a:t>
            </a:r>
            <a:r>
              <a:rPr lang="es-ES" sz="2000" dirty="0" smtClean="0">
                <a:latin typeface="+mj-lt"/>
              </a:rPr>
              <a:t>) y uso de escalas validadas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>
                <a:latin typeface="+mj-lt"/>
              </a:rPr>
              <a:t>Test</a:t>
            </a:r>
            <a:r>
              <a:rPr lang="es-ES" dirty="0">
                <a:latin typeface="+mj-lt"/>
              </a:rPr>
              <a:t> </a:t>
            </a:r>
            <a:r>
              <a:rPr lang="es-ES" dirty="0" smtClean="0">
                <a:latin typeface="+mj-lt"/>
              </a:rPr>
              <a:t>confirmatorios:  para nivel </a:t>
            </a:r>
            <a:r>
              <a:rPr lang="es-ES" dirty="0">
                <a:latin typeface="+mj-lt"/>
              </a:rPr>
              <a:t>de certeza “</a:t>
            </a:r>
            <a:r>
              <a:rPr lang="es-ES" b="1" dirty="0">
                <a:latin typeface="+mj-lt"/>
              </a:rPr>
              <a:t>definitiva</a:t>
            </a:r>
            <a:r>
              <a:rPr lang="es-ES" dirty="0" smtClean="0">
                <a:latin typeface="+mj-lt"/>
              </a:rPr>
              <a:t>”.</a:t>
            </a: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RMN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electromiograma</a:t>
            </a:r>
            <a:r>
              <a:rPr lang="es-ES" sz="2000" dirty="0">
                <a:latin typeface="+mj-lt"/>
              </a:rPr>
              <a:t>, etc</a:t>
            </a:r>
            <a:r>
              <a:rPr lang="es-ES" sz="2000" dirty="0" smtClean="0">
                <a:latin typeface="+mj-lt"/>
              </a:rPr>
              <a:t>. si son necesarios para orientar el tratamiento.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379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CONSIDERACIONES GENERALES AL TRATAMIENTO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340768"/>
            <a:ext cx="8784976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Menos </a:t>
            </a:r>
            <a:r>
              <a:rPr lang="es-ES" sz="2000" b="1" dirty="0">
                <a:latin typeface="+mj-lt"/>
              </a:rPr>
              <a:t>de la mitad </a:t>
            </a:r>
            <a:r>
              <a:rPr lang="es-ES" sz="2000" dirty="0">
                <a:latin typeface="+mj-lt"/>
              </a:rPr>
              <a:t>de </a:t>
            </a:r>
            <a:r>
              <a:rPr lang="es-ES" sz="2000" dirty="0" smtClean="0">
                <a:latin typeface="+mj-lt"/>
              </a:rPr>
              <a:t>pacientes </a:t>
            </a:r>
            <a:r>
              <a:rPr lang="es-ES" sz="2000" dirty="0">
                <a:latin typeface="+mj-lt"/>
              </a:rPr>
              <a:t>consiguen </a:t>
            </a:r>
            <a:r>
              <a:rPr lang="es-ES" sz="2000" dirty="0" smtClean="0">
                <a:latin typeface="+mj-lt"/>
              </a:rPr>
              <a:t>beneficio significativo.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>
                <a:latin typeface="+mj-lt"/>
              </a:rPr>
              <a:t>O</a:t>
            </a:r>
            <a:r>
              <a:rPr lang="es-ES" sz="2000" b="1" dirty="0" smtClean="0">
                <a:latin typeface="+mj-lt"/>
              </a:rPr>
              <a:t>bjetivos realistas: </a:t>
            </a:r>
            <a:r>
              <a:rPr lang="es-ES" sz="2000" dirty="0" smtClean="0">
                <a:latin typeface="+mj-lt"/>
              </a:rPr>
              <a:t>el </a:t>
            </a:r>
            <a:r>
              <a:rPr lang="es-ES" sz="2000" dirty="0">
                <a:latin typeface="+mj-lt"/>
              </a:rPr>
              <a:t>tratamiento probablemente sólo pueda disminuir </a:t>
            </a:r>
            <a:r>
              <a:rPr lang="es-ES" sz="2000" dirty="0" smtClean="0">
                <a:latin typeface="+mj-lt"/>
              </a:rPr>
              <a:t>el dolor </a:t>
            </a:r>
            <a:r>
              <a:rPr lang="es-ES" sz="2000" dirty="0">
                <a:latin typeface="+mj-lt"/>
              </a:rPr>
              <a:t>hasta hacerlo “tolerable</a:t>
            </a:r>
            <a:r>
              <a:rPr lang="es-ES" sz="2000" dirty="0" smtClean="0">
                <a:latin typeface="+mj-lt"/>
              </a:rPr>
              <a:t>”.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>
                <a:latin typeface="+mj-lt"/>
              </a:rPr>
              <a:t>M</a:t>
            </a:r>
            <a:r>
              <a:rPr lang="es-ES" sz="2000" b="1" dirty="0" smtClean="0">
                <a:latin typeface="+mj-lt"/>
              </a:rPr>
              <a:t>anejo individualizado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smtClean="0">
                <a:latin typeface="+mj-lt"/>
              </a:rPr>
              <a:t>considerando expectativas </a:t>
            </a:r>
            <a:r>
              <a:rPr lang="es-ES" sz="2000" dirty="0">
                <a:latin typeface="+mj-lt"/>
              </a:rPr>
              <a:t>y preferencias del paciente, </a:t>
            </a:r>
            <a:r>
              <a:rPr lang="es-ES" sz="2000" dirty="0" smtClean="0">
                <a:latin typeface="+mj-lt"/>
              </a:rPr>
              <a:t>severidad </a:t>
            </a:r>
            <a:r>
              <a:rPr lang="es-ES" sz="2000" dirty="0">
                <a:latin typeface="+mj-lt"/>
              </a:rPr>
              <a:t>del dolor, impacto en </a:t>
            </a:r>
            <a:r>
              <a:rPr lang="es-ES" sz="2000" dirty="0" smtClean="0">
                <a:latin typeface="+mj-lt"/>
              </a:rPr>
              <a:t>calidad </a:t>
            </a:r>
            <a:r>
              <a:rPr lang="es-ES" sz="2000" dirty="0">
                <a:latin typeface="+mj-lt"/>
              </a:rPr>
              <a:t>de vida y </a:t>
            </a:r>
            <a:r>
              <a:rPr lang="es-ES" sz="2000" dirty="0" smtClean="0">
                <a:latin typeface="+mj-lt"/>
              </a:rPr>
              <a:t>actividades </a:t>
            </a:r>
            <a:r>
              <a:rPr lang="es-ES" sz="2000" dirty="0">
                <a:latin typeface="+mj-lt"/>
              </a:rPr>
              <a:t>diarias, comorbilidades, </a:t>
            </a:r>
            <a:r>
              <a:rPr lang="es-ES" sz="2000" dirty="0" smtClean="0">
                <a:latin typeface="+mj-lt"/>
              </a:rPr>
              <a:t>efectos </a:t>
            </a:r>
            <a:r>
              <a:rPr lang="es-ES" sz="2000" dirty="0">
                <a:latin typeface="+mj-lt"/>
              </a:rPr>
              <a:t>adversos de las distintas opciones terapéuticas y </a:t>
            </a:r>
            <a:r>
              <a:rPr lang="es-ES" sz="2000" dirty="0" smtClean="0">
                <a:latin typeface="+mj-lt"/>
              </a:rPr>
              <a:t>alternativas </a:t>
            </a:r>
            <a:r>
              <a:rPr lang="es-ES" sz="2000" dirty="0">
                <a:latin typeface="+mj-lt"/>
              </a:rPr>
              <a:t>no </a:t>
            </a:r>
            <a:r>
              <a:rPr lang="es-ES" sz="2000" dirty="0" smtClean="0">
                <a:latin typeface="+mj-lt"/>
              </a:rPr>
              <a:t>farmacológicas.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>
                <a:latin typeface="+mj-lt"/>
              </a:rPr>
              <a:t>P</a:t>
            </a:r>
            <a:r>
              <a:rPr lang="es-ES" sz="2000" b="1" dirty="0" smtClean="0">
                <a:latin typeface="+mj-lt"/>
              </a:rPr>
              <a:t>rueba terapéutica </a:t>
            </a:r>
            <a:r>
              <a:rPr lang="es-ES" sz="2000" dirty="0">
                <a:latin typeface="+mj-lt"/>
              </a:rPr>
              <a:t>p</a:t>
            </a:r>
            <a:r>
              <a:rPr lang="es-ES" sz="2000" dirty="0" smtClean="0">
                <a:latin typeface="+mj-lt"/>
              </a:rPr>
              <a:t>ara </a:t>
            </a:r>
            <a:r>
              <a:rPr lang="es-ES" sz="2000" dirty="0">
                <a:latin typeface="+mj-lt"/>
              </a:rPr>
              <a:t>identificar a los </a:t>
            </a:r>
            <a:r>
              <a:rPr lang="es-ES" sz="2000" dirty="0" smtClean="0">
                <a:latin typeface="+mj-lt"/>
              </a:rPr>
              <a:t>respondedores, con evaluación </a:t>
            </a:r>
            <a:r>
              <a:rPr lang="es-ES" sz="2000" dirty="0">
                <a:latin typeface="+mj-lt"/>
              </a:rPr>
              <a:t>de </a:t>
            </a:r>
            <a:r>
              <a:rPr lang="es-ES" sz="2000" dirty="0" smtClean="0">
                <a:latin typeface="+mj-lt"/>
              </a:rPr>
              <a:t>eficacia y tolerabilidad </a:t>
            </a:r>
            <a:r>
              <a:rPr lang="es-ES" sz="2000" dirty="0">
                <a:latin typeface="+mj-lt"/>
              </a:rPr>
              <a:t>a corto </a:t>
            </a:r>
            <a:r>
              <a:rPr lang="es-ES" sz="2000" dirty="0" smtClean="0">
                <a:latin typeface="+mj-lt"/>
              </a:rPr>
              <a:t>plazo </a:t>
            </a:r>
            <a:r>
              <a:rPr lang="es-ES" sz="2000" b="1" dirty="0" smtClean="0">
                <a:latin typeface="+mj-lt"/>
              </a:rPr>
              <a:t>(3-8 semanas).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2000" b="1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Evaluar periódicamente </a:t>
            </a:r>
            <a:r>
              <a:rPr lang="es-ES" sz="2000" dirty="0" smtClean="0">
                <a:latin typeface="+mj-lt"/>
              </a:rPr>
              <a:t>la necesidad de continuar el tratamiento</a:t>
            </a:r>
            <a:endParaRPr lang="es-ES" sz="20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73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EFICACIA DEL TRATAMIENTO FARMACOLÓGICO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65448" y="1111576"/>
            <a:ext cx="8496944" cy="54014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+mj-lt"/>
              </a:rPr>
              <a:t>Recomendaciones </a:t>
            </a:r>
            <a:r>
              <a:rPr lang="es-ES" b="1" dirty="0" err="1" smtClean="0">
                <a:latin typeface="+mj-lt"/>
              </a:rPr>
              <a:t>NeuPSIG</a:t>
            </a:r>
            <a:r>
              <a:rPr lang="es-ES" b="1" dirty="0" smtClean="0">
                <a:latin typeface="+mj-lt"/>
              </a:rPr>
              <a:t>*:</a:t>
            </a:r>
          </a:p>
          <a:p>
            <a:endParaRPr lang="es-ES" sz="1100" b="1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>
                <a:latin typeface="+mj-lt"/>
              </a:rPr>
              <a:t>Primera línea, </a:t>
            </a:r>
            <a:r>
              <a:rPr lang="es-ES" dirty="0">
                <a:latin typeface="+mj-lt"/>
              </a:rPr>
              <a:t>recomendación fuerte para su uso: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ATC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IRSN (</a:t>
            </a:r>
            <a:r>
              <a:rPr lang="es-ES" sz="2000" dirty="0" err="1" smtClean="0">
                <a:latin typeface="+mj-lt"/>
              </a:rPr>
              <a:t>duloxetina</a:t>
            </a:r>
            <a:r>
              <a:rPr lang="es-ES" sz="2000" dirty="0" smtClean="0">
                <a:latin typeface="+mj-lt"/>
              </a:rPr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>
                <a:latin typeface="+mj-lt"/>
              </a:rPr>
              <a:t>G</a:t>
            </a:r>
            <a:r>
              <a:rPr lang="es-ES" sz="2000" dirty="0" err="1" smtClean="0">
                <a:latin typeface="+mj-lt"/>
              </a:rPr>
              <a:t>abapentina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y </a:t>
            </a:r>
            <a:r>
              <a:rPr lang="es-ES" sz="2000" dirty="0" err="1" smtClean="0">
                <a:latin typeface="+mj-lt"/>
              </a:rPr>
              <a:t>pregabalina</a:t>
            </a:r>
            <a:endParaRPr lang="es-ES" dirty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>
                <a:latin typeface="+mj-lt"/>
              </a:rPr>
              <a:t>Segunda línea, </a:t>
            </a:r>
            <a:r>
              <a:rPr lang="es-ES" dirty="0">
                <a:latin typeface="+mj-lt"/>
              </a:rPr>
              <a:t>recomendación débil para su uso: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Tramadol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Parches </a:t>
            </a:r>
            <a:r>
              <a:rPr lang="es-ES" sz="2000" dirty="0">
                <a:latin typeface="+mj-lt"/>
              </a:rPr>
              <a:t>de lidocaína al 5%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Parches </a:t>
            </a:r>
            <a:r>
              <a:rPr lang="es-ES" sz="2000" dirty="0">
                <a:latin typeface="+mj-lt"/>
              </a:rPr>
              <a:t>de </a:t>
            </a:r>
            <a:r>
              <a:rPr lang="es-ES" sz="2000" dirty="0" err="1">
                <a:latin typeface="+mj-lt"/>
              </a:rPr>
              <a:t>capsaicina</a:t>
            </a:r>
            <a:r>
              <a:rPr lang="es-ES" sz="2000" dirty="0">
                <a:latin typeface="+mj-lt"/>
              </a:rPr>
              <a:t> al 8</a:t>
            </a:r>
            <a:r>
              <a:rPr lang="es-ES" sz="2000" dirty="0" smtClean="0">
                <a:latin typeface="+mj-lt"/>
              </a:rPr>
              <a:t>%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>
                <a:latin typeface="+mj-lt"/>
              </a:rPr>
              <a:t>Tercera línea, </a:t>
            </a:r>
            <a:r>
              <a:rPr lang="es-ES" dirty="0">
                <a:latin typeface="+mj-lt"/>
              </a:rPr>
              <a:t>recomendación débil: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O</a:t>
            </a:r>
            <a:r>
              <a:rPr lang="es-ES" sz="2000" dirty="0" smtClean="0">
                <a:latin typeface="+mj-lt"/>
              </a:rPr>
              <a:t>pioides </a:t>
            </a:r>
            <a:r>
              <a:rPr lang="es-ES" sz="2000" dirty="0">
                <a:latin typeface="+mj-lt"/>
              </a:rPr>
              <a:t>mayores </a:t>
            </a:r>
            <a:r>
              <a:rPr lang="es-ES" sz="2000" dirty="0" smtClean="0">
                <a:latin typeface="+mj-lt"/>
              </a:rPr>
              <a:t>(</a:t>
            </a:r>
            <a:r>
              <a:rPr lang="es-ES" sz="2000" dirty="0" err="1" smtClean="0">
                <a:latin typeface="+mj-lt"/>
              </a:rPr>
              <a:t>oxicodona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y morfina)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T</a:t>
            </a:r>
            <a:r>
              <a:rPr lang="es-ES" sz="2000" dirty="0" smtClean="0">
                <a:latin typeface="+mj-lt"/>
              </a:rPr>
              <a:t>oxina </a:t>
            </a:r>
            <a:r>
              <a:rPr lang="es-ES" sz="2000" dirty="0">
                <a:latin typeface="+mj-lt"/>
              </a:rPr>
              <a:t>botulínica A</a:t>
            </a:r>
            <a:r>
              <a:rPr lang="es-ES" sz="2000" dirty="0" smtClean="0">
                <a:latin typeface="+mj-lt"/>
              </a:rPr>
              <a:t>.</a:t>
            </a:r>
          </a:p>
          <a:p>
            <a:pPr lvl="1"/>
            <a:r>
              <a:rPr lang="es-ES" sz="1400" dirty="0" smtClean="0">
                <a:latin typeface="+mj-lt"/>
              </a:rPr>
              <a:t> </a:t>
            </a:r>
          </a:p>
          <a:p>
            <a:r>
              <a:rPr lang="es-ES" sz="1800" dirty="0">
                <a:latin typeface="+mj-lt"/>
              </a:rPr>
              <a:t>*</a:t>
            </a:r>
            <a:r>
              <a:rPr lang="es-ES" sz="1800" dirty="0" err="1" smtClean="0">
                <a:latin typeface="+mj-lt"/>
              </a:rPr>
              <a:t>Special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Interest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Group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on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Neuropathic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Pain</a:t>
            </a:r>
            <a:r>
              <a:rPr lang="es-ES" sz="1800" dirty="0" smtClean="0">
                <a:latin typeface="+mj-lt"/>
              </a:rPr>
              <a:t> (</a:t>
            </a:r>
            <a:r>
              <a:rPr lang="es-ES" sz="1800" dirty="0" err="1" smtClean="0">
                <a:latin typeface="+mj-lt"/>
              </a:rPr>
              <a:t>Lancet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Neurol</a:t>
            </a:r>
            <a:r>
              <a:rPr lang="es-ES" sz="1800" dirty="0" smtClean="0">
                <a:latin typeface="+mj-lt"/>
              </a:rPr>
              <a:t>. 2015;14:162-73)</a:t>
            </a:r>
            <a:endParaRPr lang="es-ES" sz="1800" dirty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13920" y="3973758"/>
            <a:ext cx="2664296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en DN localizado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4283968" y="3834655"/>
            <a:ext cx="144016" cy="7464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69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EFICACIA DEL TRATAMIENTO FARMACOLÓGICO (II)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46076"/>
            <a:ext cx="5505450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730330" y="3140968"/>
            <a:ext cx="3413670" cy="33547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1600" dirty="0">
                <a:latin typeface="+mj-lt"/>
              </a:rPr>
              <a:t>Las recomendaciones para </a:t>
            </a:r>
            <a:r>
              <a:rPr lang="es-ES" sz="1600" b="1" dirty="0" err="1">
                <a:latin typeface="+mj-lt"/>
              </a:rPr>
              <a:t>tapentadol</a:t>
            </a:r>
            <a:r>
              <a:rPr lang="es-ES" sz="1600" b="1" dirty="0">
                <a:latin typeface="+mj-lt"/>
              </a:rPr>
              <a:t>, otros antiepilépticos, ISRS, </a:t>
            </a:r>
            <a:r>
              <a:rPr lang="es-ES" sz="1600" b="1" dirty="0" err="1">
                <a:latin typeface="+mj-lt"/>
              </a:rPr>
              <a:t>capsaicina</a:t>
            </a:r>
            <a:r>
              <a:rPr lang="es-ES" sz="1600" b="1" dirty="0">
                <a:latin typeface="+mj-lt"/>
              </a:rPr>
              <a:t> crema y terapia combinada </a:t>
            </a:r>
            <a:r>
              <a:rPr lang="es-ES" sz="1600" dirty="0">
                <a:latin typeface="+mj-lt"/>
              </a:rPr>
              <a:t>se consideraron </a:t>
            </a:r>
            <a:r>
              <a:rPr lang="es-ES" sz="1600" b="1" dirty="0">
                <a:latin typeface="+mj-lt"/>
              </a:rPr>
              <a:t>no concluyentes, </a:t>
            </a:r>
            <a:r>
              <a:rPr lang="es-ES" sz="1600" dirty="0">
                <a:latin typeface="+mj-lt"/>
              </a:rPr>
              <a:t>por presentar resultados discrepantes</a:t>
            </a:r>
            <a:r>
              <a:rPr lang="es-ES" sz="1600" dirty="0" smtClean="0">
                <a:latin typeface="+mj-lt"/>
              </a:rPr>
              <a:t>.</a:t>
            </a:r>
          </a:p>
          <a:p>
            <a:endParaRPr lang="es-ES" sz="1200" dirty="0">
              <a:latin typeface="+mj-lt"/>
            </a:endParaRPr>
          </a:p>
          <a:p>
            <a:endParaRPr lang="es-ES" sz="1200" dirty="0" smtClean="0">
              <a:latin typeface="+mj-lt"/>
            </a:endParaRPr>
          </a:p>
          <a:p>
            <a:endParaRPr lang="es-ES" sz="1200" dirty="0">
              <a:latin typeface="+mj-lt"/>
            </a:endParaRPr>
          </a:p>
          <a:p>
            <a:endParaRPr lang="es-ES" sz="1200" dirty="0" smtClean="0">
              <a:latin typeface="+mj-lt"/>
            </a:endParaRPr>
          </a:p>
          <a:p>
            <a:endParaRPr lang="es-ES" sz="1200" dirty="0">
              <a:latin typeface="+mj-lt"/>
            </a:endParaRPr>
          </a:p>
          <a:p>
            <a:r>
              <a:rPr lang="es-ES" sz="1200" dirty="0" smtClean="0">
                <a:latin typeface="+mj-lt"/>
              </a:rPr>
              <a:t>(*) </a:t>
            </a:r>
            <a:r>
              <a:rPr lang="es-ES" sz="1200" dirty="0">
                <a:latin typeface="+mj-lt"/>
              </a:rPr>
              <a:t>rango de dosis para </a:t>
            </a:r>
            <a:r>
              <a:rPr lang="es-ES" sz="1200" dirty="0" err="1">
                <a:latin typeface="+mj-lt"/>
              </a:rPr>
              <a:t>duloxetina</a:t>
            </a:r>
            <a:r>
              <a:rPr lang="es-ES" sz="1200" dirty="0">
                <a:latin typeface="+mj-lt"/>
              </a:rPr>
              <a:t> (más estudiado)</a:t>
            </a:r>
          </a:p>
          <a:p>
            <a:r>
              <a:rPr lang="es-ES" sz="1200" dirty="0">
                <a:latin typeface="+mj-lt"/>
              </a:rPr>
              <a:t>(**) </a:t>
            </a:r>
            <a:r>
              <a:rPr lang="es-ES" sz="1200" dirty="0" err="1">
                <a:latin typeface="+mj-lt"/>
              </a:rPr>
              <a:t>amitriptilina</a:t>
            </a:r>
            <a:r>
              <a:rPr lang="es-ES" sz="1200" dirty="0">
                <a:latin typeface="+mj-lt"/>
              </a:rPr>
              <a:t> y otros</a:t>
            </a:r>
          </a:p>
          <a:p>
            <a:r>
              <a:rPr lang="es-ES" sz="1200" b="1" dirty="0">
                <a:latin typeface="+mj-lt"/>
              </a:rPr>
              <a:t>ATC</a:t>
            </a:r>
            <a:r>
              <a:rPr lang="es-ES" sz="1200" dirty="0">
                <a:latin typeface="+mj-lt"/>
              </a:rPr>
              <a:t>: antidepresivos tricíclicos; </a:t>
            </a:r>
            <a:r>
              <a:rPr lang="es-ES" sz="1200" b="1" dirty="0">
                <a:latin typeface="+mj-lt"/>
              </a:rPr>
              <a:t>IRSN</a:t>
            </a:r>
            <a:r>
              <a:rPr lang="es-ES" sz="1200" dirty="0">
                <a:latin typeface="+mj-lt"/>
              </a:rPr>
              <a:t>: inhibidores de la </a:t>
            </a:r>
            <a:r>
              <a:rPr lang="es-ES" sz="1200" dirty="0" err="1">
                <a:latin typeface="+mj-lt"/>
              </a:rPr>
              <a:t>recaptación</a:t>
            </a:r>
            <a:r>
              <a:rPr lang="es-ES" sz="1200" dirty="0">
                <a:latin typeface="+mj-lt"/>
              </a:rPr>
              <a:t> de serotonina y noradrenalina; </a:t>
            </a:r>
            <a:r>
              <a:rPr lang="es-ES" sz="1200" b="1" dirty="0">
                <a:latin typeface="+mj-lt"/>
              </a:rPr>
              <a:t>NNT</a:t>
            </a:r>
            <a:r>
              <a:rPr lang="es-ES" sz="1200" dirty="0">
                <a:latin typeface="+mj-lt"/>
              </a:rPr>
              <a:t>: número necesario a tratar; </a:t>
            </a:r>
            <a:r>
              <a:rPr lang="es-ES" sz="1200" b="1" dirty="0">
                <a:latin typeface="+mj-lt"/>
              </a:rPr>
              <a:t>NNH: </a:t>
            </a:r>
            <a:r>
              <a:rPr lang="es-ES" sz="1200" dirty="0">
                <a:latin typeface="+mj-lt"/>
              </a:rPr>
              <a:t>número necesario para dañar; </a:t>
            </a:r>
            <a:r>
              <a:rPr lang="es-ES" sz="1200" b="1" dirty="0">
                <a:latin typeface="+mj-lt"/>
              </a:rPr>
              <a:t>NS: </a:t>
            </a:r>
            <a:r>
              <a:rPr lang="es-ES" sz="1200" dirty="0">
                <a:latin typeface="+mj-lt"/>
              </a:rPr>
              <a:t>no significativo;</a:t>
            </a:r>
          </a:p>
        </p:txBody>
      </p:sp>
    </p:spTree>
    <p:extLst>
      <p:ext uri="{BB962C8B-B14F-4D97-AF65-F5344CB8AC3E}">
        <p14:creationId xmlns:p14="http://schemas.microsoft.com/office/powerpoint/2010/main" val="332161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TRATAMIENTOS DE PRIMERA LÍNEA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234852"/>
            <a:ext cx="8640960" cy="53245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+mj-lt"/>
              </a:rPr>
              <a:t> </a:t>
            </a:r>
            <a:r>
              <a:rPr lang="es-ES" sz="2000" b="1" dirty="0" smtClean="0">
                <a:latin typeface="+mj-lt"/>
              </a:rPr>
              <a:t>ATC</a:t>
            </a:r>
            <a:endParaRPr lang="es-ES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B</a:t>
            </a:r>
            <a:r>
              <a:rPr lang="es-ES" sz="2000" dirty="0" smtClean="0">
                <a:latin typeface="+mj-lt"/>
              </a:rPr>
              <a:t>ajo </a:t>
            </a:r>
            <a:r>
              <a:rPr lang="es-ES" sz="2000" dirty="0">
                <a:latin typeface="+mj-lt"/>
              </a:rPr>
              <a:t>coste y </a:t>
            </a:r>
            <a:r>
              <a:rPr lang="es-ES" sz="2000" dirty="0" smtClean="0">
                <a:latin typeface="+mj-lt"/>
              </a:rPr>
              <a:t>administración </a:t>
            </a:r>
            <a:r>
              <a:rPr lang="es-ES" sz="2000" dirty="0">
                <a:latin typeface="+mj-lt"/>
              </a:rPr>
              <a:t>en </a:t>
            </a:r>
            <a:r>
              <a:rPr lang="es-ES" sz="2000" dirty="0" smtClean="0">
                <a:latin typeface="+mj-lt"/>
              </a:rPr>
              <a:t>dosis única/día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Somnolencia </a:t>
            </a:r>
            <a:r>
              <a:rPr lang="es-ES" sz="2000" dirty="0">
                <a:latin typeface="+mj-lt"/>
              </a:rPr>
              <a:t>y </a:t>
            </a:r>
            <a:r>
              <a:rPr lang="es-ES" sz="2000" dirty="0" smtClean="0">
                <a:latin typeface="+mj-lt"/>
              </a:rPr>
              <a:t>efectos </a:t>
            </a:r>
            <a:r>
              <a:rPr lang="es-ES" sz="2000" dirty="0">
                <a:latin typeface="+mj-lt"/>
              </a:rPr>
              <a:t>adversos anticolinérgicos </a:t>
            </a:r>
            <a:r>
              <a:rPr lang="es-ES" sz="2000" dirty="0" smtClean="0">
                <a:latin typeface="+mj-lt"/>
              </a:rPr>
              <a:t>(mal </a:t>
            </a:r>
            <a:r>
              <a:rPr lang="es-ES" sz="2000" dirty="0">
                <a:latin typeface="+mj-lt"/>
              </a:rPr>
              <a:t>tolerados en </a:t>
            </a:r>
            <a:r>
              <a:rPr lang="es-ES" sz="2000" dirty="0" smtClean="0">
                <a:latin typeface="+mj-lt"/>
              </a:rPr>
              <a:t>ancianos). Toxicidad cardiaca.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+mj-lt"/>
              </a:rPr>
              <a:t>E</a:t>
            </a:r>
            <a:r>
              <a:rPr lang="es-ES" sz="2000" dirty="0" smtClean="0">
                <a:latin typeface="+mj-lt"/>
              </a:rPr>
              <a:t>videncia mayor </a:t>
            </a:r>
            <a:r>
              <a:rPr lang="es-ES" sz="2000" dirty="0">
                <a:latin typeface="+mj-lt"/>
              </a:rPr>
              <a:t>para </a:t>
            </a:r>
            <a:r>
              <a:rPr lang="es-ES" sz="2000" b="1" dirty="0" err="1" smtClean="0">
                <a:latin typeface="+mj-lt"/>
              </a:rPr>
              <a:t>amitriptilina</a:t>
            </a:r>
            <a:r>
              <a:rPr lang="es-ES" sz="2000" dirty="0" smtClean="0">
                <a:latin typeface="+mj-lt"/>
              </a:rPr>
              <a:t>; también estudios </a:t>
            </a:r>
            <a:r>
              <a:rPr lang="es-ES" sz="2000" dirty="0">
                <a:latin typeface="+mj-lt"/>
              </a:rPr>
              <a:t>con </a:t>
            </a:r>
            <a:r>
              <a:rPr lang="es-ES" sz="2000" dirty="0" err="1" smtClean="0">
                <a:latin typeface="+mj-lt"/>
              </a:rPr>
              <a:t>nortriptilina</a:t>
            </a:r>
            <a:r>
              <a:rPr lang="es-ES" sz="2000" dirty="0" smtClean="0">
                <a:latin typeface="+mj-lt"/>
              </a:rPr>
              <a:t> (menos </a:t>
            </a:r>
            <a:r>
              <a:rPr lang="es-ES" sz="2000" dirty="0">
                <a:latin typeface="+mj-lt"/>
              </a:rPr>
              <a:t>efectos anticolinérgicos y </a:t>
            </a:r>
            <a:r>
              <a:rPr lang="es-ES" sz="2000" dirty="0" smtClean="0">
                <a:latin typeface="+mj-lt"/>
              </a:rPr>
              <a:t>mejor tolerada).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IRSN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latin typeface="+mj-lt"/>
              </a:rPr>
              <a:t>Duloxetina</a:t>
            </a:r>
            <a:r>
              <a:rPr lang="es-ES" sz="2000" b="1" dirty="0" smtClean="0">
                <a:latin typeface="+mj-lt"/>
              </a:rPr>
              <a:t>:</a:t>
            </a:r>
            <a:r>
              <a:rPr lang="es-ES" sz="2000" dirty="0" smtClean="0">
                <a:latin typeface="+mj-lt"/>
              </a:rPr>
              <a:t> mayor </a:t>
            </a:r>
            <a:r>
              <a:rPr lang="es-ES" sz="2000" dirty="0">
                <a:latin typeface="+mj-lt"/>
              </a:rPr>
              <a:t>evidencia </a:t>
            </a:r>
            <a:r>
              <a:rPr lang="es-ES" sz="2000" dirty="0" smtClean="0">
                <a:latin typeface="+mj-lt"/>
              </a:rPr>
              <a:t>y </a:t>
            </a:r>
            <a:r>
              <a:rPr lang="es-ES" sz="2000" dirty="0">
                <a:latin typeface="+mj-lt"/>
              </a:rPr>
              <a:t>el más </a:t>
            </a:r>
            <a:r>
              <a:rPr lang="es-ES" sz="2000" dirty="0" smtClean="0">
                <a:latin typeface="+mj-lt"/>
              </a:rPr>
              <a:t>recomendado. Dosis habitual: 60 mg/día. </a:t>
            </a:r>
            <a:r>
              <a:rPr lang="es-ES" sz="2000" dirty="0" err="1" smtClean="0">
                <a:latin typeface="+mj-lt"/>
              </a:rPr>
              <a:t>Venlafaxina</a:t>
            </a:r>
            <a:r>
              <a:rPr lang="es-ES" sz="2000" dirty="0" smtClean="0">
                <a:latin typeface="+mj-lt"/>
              </a:rPr>
              <a:t>: menos </a:t>
            </a:r>
            <a:r>
              <a:rPr lang="es-ES" sz="2000" dirty="0">
                <a:latin typeface="+mj-lt"/>
              </a:rPr>
              <a:t>estudios </a:t>
            </a:r>
            <a:r>
              <a:rPr lang="es-ES" sz="2000" dirty="0" smtClean="0">
                <a:latin typeface="+mj-lt"/>
              </a:rPr>
              <a:t>y </a:t>
            </a:r>
            <a:r>
              <a:rPr lang="es-ES" sz="2000" dirty="0">
                <a:latin typeface="+mj-lt"/>
              </a:rPr>
              <a:t>no tiene </a:t>
            </a:r>
            <a:r>
              <a:rPr lang="es-ES" sz="2000" dirty="0" smtClean="0">
                <a:latin typeface="+mj-lt"/>
              </a:rPr>
              <a:t>indicación aprobada de DN.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GABAPENTINA Y PREGABALINA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Similar mecanismo </a:t>
            </a:r>
            <a:r>
              <a:rPr lang="es-ES" sz="2000" dirty="0">
                <a:latin typeface="+mj-lt"/>
              </a:rPr>
              <a:t>de acción y perfil de efectos adversos. </a:t>
            </a:r>
            <a:r>
              <a:rPr lang="es-ES" sz="2000" dirty="0" err="1" smtClean="0">
                <a:latin typeface="+mj-lt"/>
              </a:rPr>
              <a:t>Pregabalina</a:t>
            </a:r>
            <a:r>
              <a:rPr lang="es-ES" sz="2000" dirty="0" smtClean="0">
                <a:latin typeface="+mj-lt"/>
              </a:rPr>
              <a:t>: </a:t>
            </a:r>
            <a:r>
              <a:rPr lang="es-ES" sz="2000" dirty="0">
                <a:latin typeface="+mj-lt"/>
              </a:rPr>
              <a:t>ventaja de la pauta 2 </a:t>
            </a:r>
            <a:r>
              <a:rPr lang="es-ES" sz="2000" dirty="0" smtClean="0">
                <a:latin typeface="+mj-lt"/>
              </a:rPr>
              <a:t>veces/día </a:t>
            </a:r>
            <a:r>
              <a:rPr lang="es-ES" sz="2000" dirty="0">
                <a:latin typeface="+mj-lt"/>
              </a:rPr>
              <a:t>y </a:t>
            </a:r>
            <a:r>
              <a:rPr lang="es-ES" sz="2000" dirty="0" smtClean="0">
                <a:latin typeface="+mj-lt"/>
              </a:rPr>
              <a:t>farmacocinética </a:t>
            </a:r>
            <a:r>
              <a:rPr lang="es-ES" sz="2000" dirty="0">
                <a:latin typeface="+mj-lt"/>
              </a:rPr>
              <a:t>lineal. </a:t>
            </a:r>
            <a:endParaRPr lang="es-ES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Bajo </a:t>
            </a:r>
            <a:r>
              <a:rPr lang="es-ES" sz="2000" dirty="0">
                <a:latin typeface="+mj-lt"/>
              </a:rPr>
              <a:t>perfil de </a:t>
            </a:r>
            <a:r>
              <a:rPr lang="es-ES" sz="2000" dirty="0" smtClean="0">
                <a:latin typeface="+mj-lt"/>
              </a:rPr>
              <a:t>interacciones.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Dependen </a:t>
            </a:r>
            <a:r>
              <a:rPr lang="es-ES" sz="2000" dirty="0">
                <a:latin typeface="+mj-lt"/>
              </a:rPr>
              <a:t>de la función </a:t>
            </a:r>
            <a:r>
              <a:rPr lang="es-ES" sz="2000" dirty="0" smtClean="0">
                <a:latin typeface="+mj-lt"/>
              </a:rPr>
              <a:t>renal: reducción </a:t>
            </a:r>
            <a:r>
              <a:rPr lang="es-ES" sz="2000" dirty="0">
                <a:latin typeface="+mj-lt"/>
              </a:rPr>
              <a:t>de dosis en pacientes con </a:t>
            </a:r>
            <a:r>
              <a:rPr lang="es-ES" sz="2000" dirty="0" smtClean="0">
                <a:latin typeface="+mj-lt"/>
              </a:rPr>
              <a:t>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Pueden </a:t>
            </a:r>
            <a:r>
              <a:rPr lang="es-ES" sz="2000" dirty="0">
                <a:latin typeface="+mj-lt"/>
              </a:rPr>
              <a:t>producir dependencia y conductas de </a:t>
            </a:r>
            <a:r>
              <a:rPr lang="es-ES" sz="2000" dirty="0" smtClean="0">
                <a:latin typeface="+mj-lt"/>
              </a:rPr>
              <a:t>abuso.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78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1800</Words>
  <Application>Microsoft Office PowerPoint</Application>
  <PresentationFormat>Presentación en pantalla (4:3)</PresentationFormat>
  <Paragraphs>211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3_Diseño personalizado</vt:lpstr>
      <vt:lpstr> FÁRMACOS EN DOLOR NEUROPÁTICO: PUESTA AL DÍA  Vol 26, nº 8 - 2018</vt:lpstr>
      <vt:lpstr>Sumario</vt:lpstr>
      <vt:lpstr>INTRODUCCIÓN</vt:lpstr>
      <vt:lpstr>Nueva definición de  Dolor Neuropático</vt:lpstr>
      <vt:lpstr>DIAGNÓSTICO</vt:lpstr>
      <vt:lpstr>CONSIDERACIONES GENERALES AL TRATAMIENTO</vt:lpstr>
      <vt:lpstr>EFICACIA DEL TRATAMIENTO FARMACOLÓGICO (i)</vt:lpstr>
      <vt:lpstr>EFICACIA DEL TRATAMIENTO FARMACOLÓGICO (II)</vt:lpstr>
      <vt:lpstr>TRATAMIENTOS DE PRIMERA LÍNEA</vt:lpstr>
      <vt:lpstr>GABAPENTINOIDES EN LUMBALGIA CRÓNICA</vt:lpstr>
      <vt:lpstr>OPIOIDES: ¿CUÁL ES SU PAPEL?</vt:lpstr>
      <vt:lpstr>PARCHES DE LIDOCAÍNA (I)</vt:lpstr>
      <vt:lpstr>PARCHES DE LIDOCAÍNA (II)</vt:lpstr>
      <vt:lpstr>PARCHES DE LIDOCAÍNA (III)</vt:lpstr>
      <vt:lpstr>CAPSAICINA TÓPICA (I)</vt:lpstr>
      <vt:lpstr>CAPSAICINA TÓPICA (II)</vt:lpstr>
      <vt:lpstr>OTROS TRATAMIENTOS</vt:lpstr>
      <vt:lpstr>TERAPIA COMBINADA (i)</vt:lpstr>
      <vt:lpstr>TERAPIA COMBINADA (ii)</vt:lpstr>
      <vt:lpstr>Presentación de PowerPoint</vt:lpstr>
      <vt:lpstr>Para mas información y bibliografía…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222</cp:revision>
  <cp:lastPrinted>2018-12-21T10:09:00Z</cp:lastPrinted>
  <dcterms:created xsi:type="dcterms:W3CDTF">2007-11-13T08:52:06Z</dcterms:created>
  <dcterms:modified xsi:type="dcterms:W3CDTF">2019-01-07T12:02:51Z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